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notesMasterIdLst>
    <p:notesMasterId r:id="rId17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20" Type="http://schemas.openxmlformats.org/officeDocument/2006/relationships/theme" Target="theme/theme1.xml"/><Relationship Id="rId2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image" Target="../media/image-10-4.png"/><Relationship Id="rId5" Type="http://schemas.openxmlformats.org/officeDocument/2006/relationships/image" Target="../media/image-10-5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image" Target="../media/image-11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image" Target="../media/image-12-2.png"/><Relationship Id="rId3" Type="http://schemas.openxmlformats.org/officeDocument/2006/relationships/image" Target="../media/image-12-3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png"/><Relationship Id="rId2" Type="http://schemas.openxmlformats.org/officeDocument/2006/relationships/image" Target="../media/image-13-2.png"/><Relationship Id="rId3" Type="http://schemas.openxmlformats.org/officeDocument/2006/relationships/image" Target="../media/image-13-3.png"/><Relationship Id="rId4" Type="http://schemas.openxmlformats.org/officeDocument/2006/relationships/image" Target="../media/image-13-4.png"/><Relationship Id="rId5" Type="http://schemas.openxmlformats.org/officeDocument/2006/relationships/image" Target="../media/image-13-5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-1.png"/><Relationship Id="rId2" Type="http://schemas.openxmlformats.org/officeDocument/2006/relationships/image" Target="../media/image-14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5-1.png"/><Relationship Id="rId2" Type="http://schemas.openxmlformats.org/officeDocument/2006/relationships/image" Target="../media/image-15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image" Target="../media/image-4-6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image" Target="../media/image-7-6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57225" y="933450"/>
            <a:ext cx="6223546" cy="2674739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indent="0" marL="0">
              <a:lnSpc>
                <a:spcPts val="5265"/>
              </a:lnSpc>
              <a:buNone/>
            </a:pPr>
            <a:r>
              <a:rPr lang="en-US" sz="4050" b="1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Автономные</a:t>
            </a:r>
            <a:pPr indent="0" marL="0">
              <a:lnSpc>
                <a:spcPts val="5265"/>
              </a:lnSpc>
              <a:buNone/>
            </a:pPr>
            <a:r>
              <a:rPr lang="en-US" sz="4050" b="1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
</a:t>
            </a:r>
            <a:pPr indent="0" marL="0">
              <a:lnSpc>
                <a:spcPts val="5265"/>
              </a:lnSpc>
              <a:buNone/>
            </a:pPr>
            <a:r>
              <a:rPr lang="en-US" sz="4050" b="1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спутники с ИИ:</a:t>
            </a:r>
            <a:pPr indent="0" marL="0">
              <a:lnSpc>
                <a:spcPts val="5265"/>
              </a:lnSpc>
              <a:buNone/>
            </a:pPr>
            <a:r>
              <a:rPr lang="en-US" sz="4050" b="1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
</a:t>
            </a:r>
            <a:pPr indent="0" marL="0">
              <a:lnSpc>
                <a:spcPts val="5265"/>
              </a:lnSpc>
              <a:buNone/>
            </a:pPr>
            <a:r>
              <a:rPr lang="en-US" sz="4050" b="1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Новая эра освоения</a:t>
            </a:r>
            <a:pPr indent="0" marL="0">
              <a:lnSpc>
                <a:spcPts val="5265"/>
              </a:lnSpc>
              <a:buNone/>
            </a:pPr>
            <a:r>
              <a:rPr lang="en-US" sz="4050" b="1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
</a:t>
            </a:r>
            <a:pPr indent="0" marL="0">
              <a:lnSpc>
                <a:spcPts val="5265"/>
              </a:lnSpc>
              <a:buNone/>
            </a:pPr>
            <a:r>
              <a:rPr lang="en-US" sz="4050" b="1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космоса</a:t>
            </a:r>
            <a:endParaRPr lang="en-US" sz="4050" dirty="0"/>
          </a:p>
        </p:txBody>
      </p:sp>
      <p:sp>
        <p:nvSpPr>
          <p:cNvPr id="4" name="Text 1"/>
          <p:cNvSpPr/>
          <p:nvPr/>
        </p:nvSpPr>
        <p:spPr>
          <a:xfrm>
            <a:off x="657225" y="3829050"/>
            <a:ext cx="6925568" cy="826889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indent="0" marL="0">
              <a:lnSpc>
                <a:spcPts val="3255"/>
              </a:lnSpc>
              <a:buNone/>
            </a:pPr>
            <a:r>
              <a:rPr lang="en-US" sz="2325" dirty="0">
                <a:solidFill>
                  <a:srgbClr val="4A90E2"/>
                </a:solidFill>
                <a:latin typeface="Roboto-Regular" pitchFamily="34" charset="0"/>
                <a:ea typeface="Roboto-Regular" pitchFamily="34" charset="-122"/>
                <a:cs typeface="Roboto-Regular" pitchFamily="34" charset="-120"/>
              </a:rPr>
              <a:t>Революция в космических технологиях</a:t>
            </a:r>
            <a:pPr indent="0" marL="0">
              <a:lnSpc>
                <a:spcPts val="3255"/>
              </a:lnSpc>
              <a:buNone/>
            </a:pPr>
            <a:r>
              <a:rPr lang="en-US" sz="2325" dirty="0">
                <a:solidFill>
                  <a:srgbClr val="4A90E2"/>
                </a:solidFill>
                <a:latin typeface="Roboto-Regular" pitchFamily="34" charset="0"/>
                <a:ea typeface="Roboto-Regular" pitchFamily="34" charset="-122"/>
                <a:cs typeface="Roboto-Regular" pitchFamily="34" charset="-120"/>
              </a:rPr>
              <a:t>
</a:t>
            </a:r>
            <a:pPr indent="0" marL="0">
              <a:lnSpc>
                <a:spcPts val="3255"/>
              </a:lnSpc>
              <a:buNone/>
            </a:pPr>
            <a:r>
              <a:rPr lang="en-US" sz="2325" dirty="0">
                <a:solidFill>
                  <a:srgbClr val="4A90E2"/>
                </a:solidFill>
                <a:latin typeface="Roboto-Regular" pitchFamily="34" charset="0"/>
                <a:ea typeface="Roboto-Regular" pitchFamily="34" charset="-122"/>
                <a:cs typeface="Roboto-Regular" pitchFamily="34" charset="-120"/>
              </a:rPr>
              <a:t>через искусственный интеллект</a:t>
            </a:r>
            <a:endParaRPr lang="en-US" sz="2325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0557" y="1543050"/>
            <a:ext cx="3815953" cy="3751213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157" y="4286250"/>
            <a:ext cx="316855" cy="349746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157" y="2942034"/>
            <a:ext cx="329059" cy="322213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5898" y="1570434"/>
            <a:ext cx="377875" cy="370284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590550" y="533400"/>
            <a:ext cx="18653760" cy="578048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indent="0" marL="0">
              <a:lnSpc>
                <a:spcPts val="4552"/>
              </a:lnSpc>
              <a:buNone/>
            </a:pPr>
            <a:r>
              <a:rPr lang="en-US" sz="3825" b="1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Обслуживание на орбите и оборона</a:t>
            </a:r>
            <a:endParaRPr lang="en-US" sz="3825" dirty="0"/>
          </a:p>
        </p:txBody>
      </p:sp>
      <p:sp>
        <p:nvSpPr>
          <p:cNvPr id="8" name="Text 1"/>
          <p:cNvSpPr/>
          <p:nvPr/>
        </p:nvSpPr>
        <p:spPr>
          <a:xfrm>
            <a:off x="1266825" y="1562100"/>
            <a:ext cx="8149590" cy="260747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indent="0" marL="0">
              <a:lnSpc>
                <a:spcPts val="2053"/>
              </a:lnSpc>
              <a:buNone/>
            </a:pPr>
            <a:r>
              <a:rPr lang="en-US" sz="1725" b="1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Автоматизированное обслуживание</a:t>
            </a:r>
            <a:endParaRPr lang="en-US" sz="1725" dirty="0"/>
          </a:p>
        </p:txBody>
      </p:sp>
      <p:sp>
        <p:nvSpPr>
          <p:cNvPr id="9" name="Text 2"/>
          <p:cNvSpPr/>
          <p:nvPr/>
        </p:nvSpPr>
        <p:spPr>
          <a:xfrm>
            <a:off x="1266825" y="2933700"/>
            <a:ext cx="5520690" cy="260747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indent="0" marL="0">
              <a:lnSpc>
                <a:spcPts val="2053"/>
              </a:lnSpc>
              <a:buNone/>
            </a:pPr>
            <a:r>
              <a:rPr lang="en-US" sz="1725" b="1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Динамические операции</a:t>
            </a:r>
            <a:endParaRPr lang="en-US" sz="1725" dirty="0"/>
          </a:p>
        </p:txBody>
      </p:sp>
      <p:sp>
        <p:nvSpPr>
          <p:cNvPr id="10" name="Text 3"/>
          <p:cNvSpPr/>
          <p:nvPr/>
        </p:nvSpPr>
        <p:spPr>
          <a:xfrm>
            <a:off x="1266825" y="4305300"/>
            <a:ext cx="5486400" cy="272058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indent="0" marL="0">
              <a:lnSpc>
                <a:spcPts val="2142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Оборонные применения</a:t>
            </a:r>
            <a:endParaRPr lang="en-US" sz="1800" dirty="0"/>
          </a:p>
        </p:txBody>
      </p:sp>
      <p:sp>
        <p:nvSpPr>
          <p:cNvPr id="11" name="Text 4"/>
          <p:cNvSpPr/>
          <p:nvPr/>
        </p:nvSpPr>
        <p:spPr>
          <a:xfrm>
            <a:off x="1200150" y="5676900"/>
            <a:ext cx="10802243" cy="590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indent="0" marL="0">
              <a:lnSpc>
                <a:spcPts val="2325"/>
              </a:lnSpc>
              <a:buNone/>
            </a:pPr>
            <a:r>
              <a:rPr lang="en-US" sz="1875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Миссия Orbital Express продемонстрировала полностью автономный захват,</a:t>
            </a:r>
            <a:pPr indent="0" marL="0">
              <a:lnSpc>
                <a:spcPts val="2325"/>
              </a:lnSpc>
              <a:buNone/>
            </a:pPr>
            <a:r>
              <a:rPr lang="en-US" sz="1875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indent="0" marL="0">
              <a:lnSpc>
                <a:spcPts val="2325"/>
              </a:lnSpc>
              <a:buNone/>
            </a:pPr>
            <a:r>
              <a:rPr lang="en-US" sz="1875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обслуживание и передачу топлива между космическими аппаратами</a:t>
            </a:r>
            <a:endParaRPr lang="en-US" sz="1875" dirty="0"/>
          </a:p>
        </p:txBody>
      </p:sp>
      <p:sp>
        <p:nvSpPr>
          <p:cNvPr id="12" name="Text 5"/>
          <p:cNvSpPr/>
          <p:nvPr/>
        </p:nvSpPr>
        <p:spPr>
          <a:xfrm>
            <a:off x="1438275" y="1905000"/>
            <a:ext cx="6380708" cy="675084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indent="0" marL="0">
              <a:lnSpc>
                <a:spcPts val="1772"/>
              </a:lnSpc>
              <a:buNone/>
            </a:pPr>
            <a:r>
              <a:rPr lang="en-US" sz="1275" dirty="0">
                <a:solidFill>
                  <a:srgbClr val="66CC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• Автономный ремонт и дозаправка спутников</a:t>
            </a:r>
            <a:pPr indent="0" marL="0">
              <a:lnSpc>
                <a:spcPts val="1772"/>
              </a:lnSpc>
              <a:buNone/>
            </a:pPr>
            <a:r>
              <a:rPr lang="en-US" sz="1275" dirty="0">
                <a:solidFill>
                  <a:srgbClr val="66CC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indent="0" marL="0">
              <a:lnSpc>
                <a:spcPts val="1772"/>
              </a:lnSpc>
              <a:buNone/>
            </a:pPr>
            <a:r>
              <a:rPr lang="en-US" sz="1275" dirty="0">
                <a:solidFill>
                  <a:srgbClr val="66CC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• Продление срока службы космических аппаратов</a:t>
            </a:r>
            <a:pPr indent="0" marL="0">
              <a:lnSpc>
                <a:spcPts val="1772"/>
              </a:lnSpc>
              <a:buNone/>
            </a:pPr>
            <a:r>
              <a:rPr lang="en-US" sz="1275" dirty="0">
                <a:solidFill>
                  <a:srgbClr val="66CC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indent="0" marL="0">
              <a:lnSpc>
                <a:spcPts val="1772"/>
              </a:lnSpc>
              <a:buNone/>
            </a:pPr>
            <a:r>
              <a:rPr lang="en-US" sz="1275" dirty="0">
                <a:solidFill>
                  <a:srgbClr val="66CC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• Снижение зависимости от дорогостоящих пилотируемых миссий</a:t>
            </a:r>
            <a:endParaRPr lang="en-US" sz="1275" dirty="0"/>
          </a:p>
        </p:txBody>
      </p:sp>
      <p:sp>
        <p:nvSpPr>
          <p:cNvPr id="13" name="Text 6"/>
          <p:cNvSpPr/>
          <p:nvPr/>
        </p:nvSpPr>
        <p:spPr>
          <a:xfrm>
            <a:off x="1438275" y="3276600"/>
            <a:ext cx="5919788" cy="675084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indent="0" marL="0">
              <a:lnSpc>
                <a:spcPts val="1772"/>
              </a:lnSpc>
              <a:buNone/>
            </a:pPr>
            <a:r>
              <a:rPr lang="en-US" sz="1275" dirty="0">
                <a:solidFill>
                  <a:srgbClr val="66CC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• Быстрая перегруппировка для улучшения покрытия</a:t>
            </a:r>
            <a:pPr indent="0" marL="0">
              <a:lnSpc>
                <a:spcPts val="1772"/>
              </a:lnSpc>
              <a:buNone/>
            </a:pPr>
            <a:r>
              <a:rPr lang="en-US" sz="1275" dirty="0">
                <a:solidFill>
                  <a:srgbClr val="66CC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indent="0" marL="0">
              <a:lnSpc>
                <a:spcPts val="1772"/>
              </a:lnSpc>
              <a:buNone/>
            </a:pPr>
            <a:r>
              <a:rPr lang="en-US" sz="1275" dirty="0">
                <a:solidFill>
                  <a:srgbClr val="66CC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• Оперативное реагирование на изменяющуюся обстановку</a:t>
            </a:r>
            <a:pPr indent="0" marL="0">
              <a:lnSpc>
                <a:spcPts val="1772"/>
              </a:lnSpc>
              <a:buNone/>
            </a:pPr>
            <a:r>
              <a:rPr lang="en-US" sz="1275" dirty="0">
                <a:solidFill>
                  <a:srgbClr val="66CC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indent="0" marL="0">
              <a:lnSpc>
                <a:spcPts val="1772"/>
              </a:lnSpc>
              <a:buNone/>
            </a:pPr>
            <a:r>
              <a:rPr lang="en-US" sz="1275" dirty="0">
                <a:solidFill>
                  <a:srgbClr val="66CC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• Повышенная маневренность и адаптивность</a:t>
            </a:r>
            <a:endParaRPr lang="en-US" sz="1275" dirty="0"/>
          </a:p>
        </p:txBody>
      </p:sp>
      <p:sp>
        <p:nvSpPr>
          <p:cNvPr id="14" name="Text 7"/>
          <p:cNvSpPr/>
          <p:nvPr/>
        </p:nvSpPr>
        <p:spPr>
          <a:xfrm>
            <a:off x="1438275" y="4648200"/>
            <a:ext cx="5343525" cy="675084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indent="0" marL="0">
              <a:lnSpc>
                <a:spcPts val="1772"/>
              </a:lnSpc>
              <a:buNone/>
            </a:pPr>
            <a:r>
              <a:rPr lang="en-US" sz="1275" dirty="0">
                <a:solidFill>
                  <a:srgbClr val="66CC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• Ситуационная осведомленность в космосе</a:t>
            </a:r>
            <a:pPr indent="0" marL="0">
              <a:lnSpc>
                <a:spcPts val="1772"/>
              </a:lnSpc>
              <a:buNone/>
            </a:pPr>
            <a:r>
              <a:rPr lang="en-US" sz="1275" dirty="0">
                <a:solidFill>
                  <a:srgbClr val="66CC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indent="0" marL="0">
              <a:lnSpc>
                <a:spcPts val="1772"/>
              </a:lnSpc>
              <a:buNone/>
            </a:pPr>
            <a:r>
              <a:rPr lang="en-US" sz="1275" dirty="0">
                <a:solidFill>
                  <a:srgbClr val="66CC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• Обнаружение и отслеживание потенциальных угроз</a:t>
            </a:r>
            <a:pPr indent="0" marL="0">
              <a:lnSpc>
                <a:spcPts val="1772"/>
              </a:lnSpc>
              <a:buNone/>
            </a:pPr>
            <a:r>
              <a:rPr lang="en-US" sz="1275" dirty="0">
                <a:solidFill>
                  <a:srgbClr val="66CC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indent="0" marL="0">
              <a:lnSpc>
                <a:spcPts val="1772"/>
              </a:lnSpc>
              <a:buNone/>
            </a:pPr>
            <a:r>
              <a:rPr lang="en-US" sz="1275" dirty="0">
                <a:solidFill>
                  <a:srgbClr val="66CC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• Устойчивая и безопасная связь</a:t>
            </a:r>
            <a:endParaRPr lang="en-US" sz="1275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0557" y="2016175"/>
            <a:ext cx="3815953" cy="379928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57225" y="466725"/>
            <a:ext cx="11521440" cy="512118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indent="0" marL="0">
              <a:lnSpc>
                <a:spcPts val="4032"/>
              </a:lnSpc>
              <a:buNone/>
            </a:pPr>
            <a:r>
              <a:rPr lang="en-US" sz="3150" b="1" dirty="0">
                <a:solidFill>
                  <a:srgbClr val="FFFFFF"/>
                </a:solidFill>
                <a:latin typeface="Plus Jakarta Sans" pitchFamily="34" charset="0"/>
                <a:ea typeface="Plus Jakarta Sans" pitchFamily="34" charset="-122"/>
                <a:cs typeface="Plus Jakarta Sans" pitchFamily="34" charset="-120"/>
              </a:rPr>
              <a:t>Текущие проекты и миссии</a:t>
            </a:r>
            <a:endParaRPr lang="en-US" sz="3150" dirty="0"/>
          </a:p>
        </p:txBody>
      </p:sp>
      <p:sp>
        <p:nvSpPr>
          <p:cNvPr id="5" name="Text 1"/>
          <p:cNvSpPr/>
          <p:nvPr/>
        </p:nvSpPr>
        <p:spPr>
          <a:xfrm>
            <a:off x="657225" y="1409700"/>
            <a:ext cx="18242280" cy="362694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indent="0" marL="0">
              <a:lnSpc>
                <a:spcPts val="2856"/>
              </a:lnSpc>
              <a:buNone/>
            </a:pPr>
            <a:r>
              <a:rPr lang="en-US" sz="2100" dirty="0">
                <a:solidFill>
                  <a:srgbClr val="8EC5FC"/>
                </a:solidFill>
                <a:latin typeface="Plus Jakarta Sans" pitchFamily="34" charset="0"/>
                <a:ea typeface="Plus Jakarta Sans" pitchFamily="34" charset="-122"/>
                <a:cs typeface="Plus Jakarta Sans" pitchFamily="34" charset="-120"/>
              </a:rPr>
              <a:t>Пионерские инициативы в области автономных спутников с ИИ</a:t>
            </a:r>
            <a:endParaRPr lang="en-US" sz="2100" dirty="0"/>
          </a:p>
        </p:txBody>
      </p:sp>
      <p:sp>
        <p:nvSpPr>
          <p:cNvPr id="6" name="Text 2"/>
          <p:cNvSpPr/>
          <p:nvPr/>
        </p:nvSpPr>
        <p:spPr>
          <a:xfrm>
            <a:off x="857250" y="2114550"/>
            <a:ext cx="3120390" cy="258068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indent="0" marL="0">
              <a:lnSpc>
                <a:spcPts val="2032"/>
              </a:lnSpc>
              <a:buNone/>
            </a:pPr>
            <a:r>
              <a:rPr lang="en-US" sz="1575" b="1" dirty="0">
                <a:solidFill>
                  <a:srgbClr val="8EC5FC"/>
                </a:solidFill>
                <a:latin typeface="Plus Jakarta Sans" pitchFamily="34" charset="0"/>
                <a:ea typeface="Plus Jakarta Sans" pitchFamily="34" charset="-122"/>
                <a:cs typeface="Plus Jakarta Sans" pitchFamily="34" charset="-120"/>
              </a:rPr>
              <a:t>NASA Starling</a:t>
            </a:r>
            <a:endParaRPr lang="en-US" sz="1575" dirty="0"/>
          </a:p>
        </p:txBody>
      </p:sp>
      <p:sp>
        <p:nvSpPr>
          <p:cNvPr id="7" name="Text 3"/>
          <p:cNvSpPr/>
          <p:nvPr/>
        </p:nvSpPr>
        <p:spPr>
          <a:xfrm>
            <a:off x="857250" y="3686175"/>
            <a:ext cx="2800350" cy="258068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indent="0" marL="0">
              <a:lnSpc>
                <a:spcPts val="2032"/>
              </a:lnSpc>
              <a:buNone/>
            </a:pPr>
            <a:r>
              <a:rPr lang="en-US" sz="1575" b="1" dirty="0">
                <a:solidFill>
                  <a:srgbClr val="8EC5FC"/>
                </a:solidFill>
                <a:latin typeface="Plus Jakarta Sans" pitchFamily="34" charset="0"/>
                <a:ea typeface="Plus Jakarta Sans" pitchFamily="34" charset="-122"/>
                <a:cs typeface="Plus Jakarta Sans" pitchFamily="34" charset="-120"/>
              </a:rPr>
              <a:t>Starcloud-1</a:t>
            </a:r>
            <a:endParaRPr lang="en-US" sz="1575" dirty="0"/>
          </a:p>
        </p:txBody>
      </p:sp>
      <p:sp>
        <p:nvSpPr>
          <p:cNvPr id="8" name="Text 4"/>
          <p:cNvSpPr/>
          <p:nvPr/>
        </p:nvSpPr>
        <p:spPr>
          <a:xfrm>
            <a:off x="857250" y="5248275"/>
            <a:ext cx="3436620" cy="270272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indent="0" marL="0">
              <a:lnSpc>
                <a:spcPts val="2129"/>
              </a:lnSpc>
              <a:buNone/>
            </a:pPr>
            <a:r>
              <a:rPr lang="en-US" sz="1650" b="1" dirty="0">
                <a:solidFill>
                  <a:srgbClr val="8EC5FC"/>
                </a:solidFill>
                <a:latin typeface="Plus Jakarta Sans" pitchFamily="34" charset="0"/>
                <a:ea typeface="Plus Jakarta Sans" pitchFamily="34" charset="-122"/>
                <a:cs typeface="Plus Jakarta Sans" pitchFamily="34" charset="-120"/>
              </a:rPr>
              <a:t>Φ-sat-1 (ESA)</a:t>
            </a:r>
            <a:endParaRPr lang="en-US" sz="1650" dirty="0"/>
          </a:p>
        </p:txBody>
      </p:sp>
      <p:sp>
        <p:nvSpPr>
          <p:cNvPr id="9" name="Text 5"/>
          <p:cNvSpPr/>
          <p:nvPr/>
        </p:nvSpPr>
        <p:spPr>
          <a:xfrm>
            <a:off x="857250" y="2457450"/>
            <a:ext cx="12630150" cy="220266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indent="0" marL="0">
              <a:lnSpc>
                <a:spcPts val="1734"/>
              </a:lnSpc>
              <a:buNone/>
            </a:pPr>
            <a:r>
              <a:rPr lang="en-US" sz="1275" dirty="0">
                <a:solidFill>
                  <a:srgbClr val="FFFFFF"/>
                </a:solidFill>
                <a:latin typeface="Plus Jakarta Sans" pitchFamily="34" charset="0"/>
                <a:ea typeface="Plus Jakarta Sans" pitchFamily="34" charset="-122"/>
                <a:cs typeface="Plus Jakarta Sans" pitchFamily="34" charset="-120"/>
              </a:rPr>
              <a:t>Цель: Тестирование распределенной автономии космических аппаратов</a:t>
            </a:r>
            <a:endParaRPr lang="en-US" sz="1275" dirty="0"/>
          </a:p>
        </p:txBody>
      </p:sp>
      <p:sp>
        <p:nvSpPr>
          <p:cNvPr id="10" name="Text 6"/>
          <p:cNvSpPr/>
          <p:nvPr/>
        </p:nvSpPr>
        <p:spPr>
          <a:xfrm>
            <a:off x="857250" y="2743200"/>
            <a:ext cx="11704320" cy="207318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indent="0" marL="0">
              <a:lnSpc>
                <a:spcPts val="1632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Plus Jakarta Sans" pitchFamily="34" charset="0"/>
                <a:ea typeface="Plus Jakarta Sans" pitchFamily="34" charset="-122"/>
                <a:cs typeface="Plus Jakarta Sans" pitchFamily="34" charset="-120"/>
              </a:rPr>
              <a:t>Решение: Рой CubeSat-спутников с автономным распределением задач</a:t>
            </a:r>
            <a:endParaRPr lang="en-US" sz="1200" dirty="0"/>
          </a:p>
        </p:txBody>
      </p:sp>
      <p:sp>
        <p:nvSpPr>
          <p:cNvPr id="11" name="Text 7"/>
          <p:cNvSpPr/>
          <p:nvPr/>
        </p:nvSpPr>
        <p:spPr>
          <a:xfrm>
            <a:off x="857250" y="3009900"/>
            <a:ext cx="6461760" cy="207318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indent="0" marL="0">
              <a:lnSpc>
                <a:spcPts val="1632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Plus Jakarta Sans" pitchFamily="34" charset="0"/>
                <a:ea typeface="Plus Jakarta Sans" pitchFamily="34" charset="-122"/>
                <a:cs typeface="Plus Jakarta Sans" pitchFamily="34" charset="-120"/>
              </a:rPr>
              <a:t>Период: Август 2023 - Май 2024</a:t>
            </a:r>
            <a:endParaRPr lang="en-US" sz="1200" dirty="0"/>
          </a:p>
        </p:txBody>
      </p:sp>
      <p:sp>
        <p:nvSpPr>
          <p:cNvPr id="12" name="Text 8"/>
          <p:cNvSpPr/>
          <p:nvPr/>
        </p:nvSpPr>
        <p:spPr>
          <a:xfrm>
            <a:off x="857250" y="4029075"/>
            <a:ext cx="11887200" cy="207318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indent="0" marL="0">
              <a:lnSpc>
                <a:spcPts val="1632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Plus Jakarta Sans" pitchFamily="34" charset="0"/>
                <a:ea typeface="Plus Jakarta Sans" pitchFamily="34" charset="-122"/>
                <a:cs typeface="Plus Jakarta Sans" pitchFamily="34" charset="-120"/>
              </a:rPr>
              <a:t>Цель: Создание первого космического дата-центра для тренировки ИИ</a:t>
            </a:r>
            <a:endParaRPr lang="en-US" sz="1200" dirty="0"/>
          </a:p>
        </p:txBody>
      </p:sp>
      <p:sp>
        <p:nvSpPr>
          <p:cNvPr id="13" name="Text 9"/>
          <p:cNvSpPr/>
          <p:nvPr/>
        </p:nvSpPr>
        <p:spPr>
          <a:xfrm>
            <a:off x="857250" y="4305300"/>
            <a:ext cx="13533120" cy="207318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indent="0" marL="0">
              <a:lnSpc>
                <a:spcPts val="1632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Plus Jakarta Sans" pitchFamily="34" charset="0"/>
                <a:ea typeface="Plus Jakarta Sans" pitchFamily="34" charset="-122"/>
                <a:cs typeface="Plus Jakarta Sans" pitchFamily="34" charset="-120"/>
              </a:rPr>
              <a:t>Решение: Использование GPU NVIDIA H100 для обучения нейросетей в космосе</a:t>
            </a:r>
            <a:endParaRPr lang="en-US" sz="1200" dirty="0"/>
          </a:p>
        </p:txBody>
      </p:sp>
      <p:sp>
        <p:nvSpPr>
          <p:cNvPr id="14" name="Text 10"/>
          <p:cNvSpPr/>
          <p:nvPr/>
        </p:nvSpPr>
        <p:spPr>
          <a:xfrm>
            <a:off x="857250" y="4581525"/>
            <a:ext cx="9875520" cy="207318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indent="0" marL="0">
              <a:lnSpc>
                <a:spcPts val="1632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Plus Jakarta Sans" pitchFamily="34" charset="0"/>
                <a:ea typeface="Plus Jakarta Sans" pitchFamily="34" charset="-122"/>
                <a:cs typeface="Plus Jakarta Sans" pitchFamily="34" charset="-120"/>
              </a:rPr>
              <a:t>Сроки: Ноябрь 2025, демонстрационный аппарат 60 кг</a:t>
            </a:r>
            <a:endParaRPr lang="en-US" sz="1200" dirty="0"/>
          </a:p>
        </p:txBody>
      </p:sp>
      <p:sp>
        <p:nvSpPr>
          <p:cNvPr id="15" name="Text 11"/>
          <p:cNvSpPr/>
          <p:nvPr/>
        </p:nvSpPr>
        <p:spPr>
          <a:xfrm>
            <a:off x="857250" y="5591175"/>
            <a:ext cx="8549640" cy="220266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indent="0" marL="0">
              <a:lnSpc>
                <a:spcPts val="1734"/>
              </a:lnSpc>
              <a:buNone/>
            </a:pPr>
            <a:r>
              <a:rPr lang="en-US" sz="1275" dirty="0">
                <a:solidFill>
                  <a:srgbClr val="FFFFFF"/>
                </a:solidFill>
                <a:latin typeface="Plus Jakarta Sans" pitchFamily="34" charset="0"/>
                <a:ea typeface="Plus Jakarta Sans" pitchFamily="34" charset="-122"/>
                <a:cs typeface="Plus Jakarta Sans" pitchFamily="34" charset="-120"/>
              </a:rPr>
              <a:t>Цель: Демонстрация бортовой обработки данных</a:t>
            </a:r>
            <a:endParaRPr lang="en-US" sz="1275" dirty="0"/>
          </a:p>
        </p:txBody>
      </p:sp>
      <p:sp>
        <p:nvSpPr>
          <p:cNvPr id="16" name="Text 12"/>
          <p:cNvSpPr/>
          <p:nvPr/>
        </p:nvSpPr>
        <p:spPr>
          <a:xfrm>
            <a:off x="857250" y="5867400"/>
            <a:ext cx="7124700" cy="393204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indent="0" marL="0">
              <a:lnSpc>
                <a:spcPts val="1548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Plus Jakarta Sans" pitchFamily="34" charset="0"/>
                <a:ea typeface="Plus Jakarta Sans" pitchFamily="34" charset="-122"/>
                <a:cs typeface="Plus Jakarta Sans" pitchFamily="34" charset="-120"/>
              </a:rPr>
              <a:t>Решение: ИИ-чип для фильтрации данных на борту спутника, что способствует</a:t>
            </a:r>
            <a:pPr indent="0" marL="0">
              <a:lnSpc>
                <a:spcPts val="1548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Plus Jakarta Sans" pitchFamily="34" charset="0"/>
                <a:ea typeface="Plus Jakarta Sans" pitchFamily="34" charset="-122"/>
                <a:cs typeface="Plus Jakarta Sans" pitchFamily="34" charset="-120"/>
              </a:rPr>
              <a:t>
</a:t>
            </a:r>
            <a:pPr indent="0" marL="0">
              <a:lnSpc>
                <a:spcPts val="1548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Plus Jakarta Sans" pitchFamily="34" charset="0"/>
                <a:ea typeface="Plus Jakarta Sans" pitchFamily="34" charset="-122"/>
                <a:cs typeface="Plus Jakarta Sans" pitchFamily="34" charset="-120"/>
              </a:rPr>
              <a:t>повышению эффективности передачи данных</a:t>
            </a:r>
            <a:endParaRPr lang="en-US" sz="12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584" y="2324844"/>
            <a:ext cx="499765" cy="486817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3600" y="253603"/>
            <a:ext cx="2243286" cy="2084784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657225" y="419100"/>
            <a:ext cx="4756696" cy="1188839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indent="0" marL="0">
              <a:lnSpc>
                <a:spcPts val="4680"/>
              </a:lnSpc>
              <a:buNone/>
            </a:pPr>
            <a:r>
              <a:rPr lang="en-US" sz="3900" b="1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Технические</a:t>
            </a:r>
            <a:pPr indent="0" marL="0">
              <a:lnSpc>
                <a:spcPts val="4680"/>
              </a:lnSpc>
              <a:buNone/>
            </a:pPr>
            <a:r>
              <a:rPr lang="en-US" sz="3900" b="1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
</a:t>
            </a:r>
            <a:pPr indent="0" marL="0">
              <a:lnSpc>
                <a:spcPts val="4680"/>
              </a:lnSpc>
              <a:buNone/>
            </a:pPr>
            <a:r>
              <a:rPr lang="en-US" sz="3900" b="1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вызовы и риски</a:t>
            </a:r>
            <a:endParaRPr lang="en-US" sz="3900" dirty="0"/>
          </a:p>
        </p:txBody>
      </p:sp>
      <p:sp>
        <p:nvSpPr>
          <p:cNvPr id="6" name="Text 1"/>
          <p:cNvSpPr/>
          <p:nvPr/>
        </p:nvSpPr>
        <p:spPr>
          <a:xfrm>
            <a:off x="3645694" y="2343150"/>
            <a:ext cx="571500" cy="41999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3308"/>
              </a:lnSpc>
              <a:buNone/>
            </a:pPr>
            <a:r>
              <a:rPr lang="en-US" sz="2250" b="1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2250" dirty="0"/>
          </a:p>
        </p:txBody>
      </p:sp>
      <p:sp>
        <p:nvSpPr>
          <p:cNvPr id="7" name="Text 2"/>
          <p:cNvSpPr/>
          <p:nvPr/>
        </p:nvSpPr>
        <p:spPr>
          <a:xfrm>
            <a:off x="6413153" y="2343150"/>
            <a:ext cx="571500" cy="41999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3308"/>
              </a:lnSpc>
              <a:buNone/>
            </a:pPr>
            <a:r>
              <a:rPr lang="en-US" sz="2250" b="1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sz="2250" dirty="0"/>
          </a:p>
        </p:txBody>
      </p:sp>
      <p:sp>
        <p:nvSpPr>
          <p:cNvPr id="8" name="Text 3"/>
          <p:cNvSpPr/>
          <p:nvPr/>
        </p:nvSpPr>
        <p:spPr>
          <a:xfrm>
            <a:off x="9184928" y="2343150"/>
            <a:ext cx="571500" cy="41999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3308"/>
              </a:lnSpc>
              <a:buNone/>
            </a:pPr>
            <a:r>
              <a:rPr lang="en-US" sz="2250" b="1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4</a:t>
            </a:r>
            <a:endParaRPr lang="en-US" sz="2250" dirty="0"/>
          </a:p>
        </p:txBody>
      </p:sp>
      <p:sp>
        <p:nvSpPr>
          <p:cNvPr id="9" name="Text 4"/>
          <p:cNvSpPr/>
          <p:nvPr/>
        </p:nvSpPr>
        <p:spPr>
          <a:xfrm>
            <a:off x="876300" y="2924175"/>
            <a:ext cx="2011561" cy="521494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indent="0" marL="0">
              <a:lnSpc>
                <a:spcPts val="2053"/>
              </a:lnSpc>
              <a:buNone/>
            </a:pPr>
            <a:r>
              <a:rPr lang="en-US" sz="1725" b="1" dirty="0">
                <a:solidFill>
                  <a:srgbClr val="3772F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КОСМИЧЕСКАЯ</a:t>
            </a:r>
            <a:pPr indent="0" marL="0">
              <a:lnSpc>
                <a:spcPts val="2053"/>
              </a:lnSpc>
              <a:buNone/>
            </a:pPr>
            <a:r>
              <a:rPr lang="en-US" sz="1725" b="1" dirty="0">
                <a:solidFill>
                  <a:srgbClr val="3772F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
</a:t>
            </a:r>
            <a:pPr indent="0" marL="0">
              <a:lnSpc>
                <a:spcPts val="2053"/>
              </a:lnSpc>
              <a:buNone/>
            </a:pPr>
            <a:r>
              <a:rPr lang="en-US" sz="1725" b="1" dirty="0">
                <a:solidFill>
                  <a:srgbClr val="3772F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РАДИАЦИЯ</a:t>
            </a:r>
            <a:endParaRPr lang="en-US" sz="1725" dirty="0"/>
          </a:p>
        </p:txBody>
      </p:sp>
      <p:sp>
        <p:nvSpPr>
          <p:cNvPr id="10" name="Text 5"/>
          <p:cNvSpPr/>
          <p:nvPr/>
        </p:nvSpPr>
        <p:spPr>
          <a:xfrm>
            <a:off x="3657600" y="2924175"/>
            <a:ext cx="2399258" cy="498872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indent="0" marL="0">
              <a:lnSpc>
                <a:spcPts val="1963"/>
              </a:lnSpc>
              <a:buNone/>
            </a:pPr>
            <a:r>
              <a:rPr lang="en-US" sz="1650" b="1" dirty="0">
                <a:solidFill>
                  <a:srgbClr val="3772F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ЭНЕРГОПОТРЕБЛЕ</a:t>
            </a:r>
            <a:pPr indent="0" marL="0">
              <a:lnSpc>
                <a:spcPts val="1963"/>
              </a:lnSpc>
              <a:buNone/>
            </a:pPr>
            <a:r>
              <a:rPr lang="en-US" sz="1650" b="1" dirty="0">
                <a:solidFill>
                  <a:srgbClr val="3772F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
</a:t>
            </a:r>
            <a:pPr indent="0" marL="0">
              <a:lnSpc>
                <a:spcPts val="1963"/>
              </a:lnSpc>
              <a:buNone/>
            </a:pPr>
            <a:r>
              <a:rPr lang="en-US" sz="1650" b="1" dirty="0">
                <a:solidFill>
                  <a:srgbClr val="3772F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НИЕ</a:t>
            </a:r>
            <a:endParaRPr lang="en-US" sz="1650" dirty="0"/>
          </a:p>
        </p:txBody>
      </p:sp>
      <p:sp>
        <p:nvSpPr>
          <p:cNvPr id="11" name="Text 6"/>
          <p:cNvSpPr/>
          <p:nvPr/>
        </p:nvSpPr>
        <p:spPr>
          <a:xfrm>
            <a:off x="6419850" y="2924175"/>
            <a:ext cx="1875383" cy="498872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indent="0" marL="0">
              <a:lnSpc>
                <a:spcPts val="1963"/>
              </a:lnSpc>
              <a:buNone/>
            </a:pPr>
            <a:r>
              <a:rPr lang="en-US" sz="1650" b="1" dirty="0">
                <a:solidFill>
                  <a:srgbClr val="3772F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ОХЛАЖДЕНИЕ</a:t>
            </a:r>
            <a:pPr indent="0" marL="0">
              <a:lnSpc>
                <a:spcPts val="1963"/>
              </a:lnSpc>
              <a:buNone/>
            </a:pPr>
            <a:r>
              <a:rPr lang="en-US" sz="1650" b="1" dirty="0">
                <a:solidFill>
                  <a:srgbClr val="3772F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
</a:t>
            </a:r>
            <a:pPr indent="0" marL="0">
              <a:lnSpc>
                <a:spcPts val="1963"/>
              </a:lnSpc>
              <a:buNone/>
            </a:pPr>
            <a:r>
              <a:rPr lang="en-US" sz="1650" b="1" dirty="0">
                <a:solidFill>
                  <a:srgbClr val="3772F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СИСТЕМ</a:t>
            </a:r>
            <a:endParaRPr lang="en-US" sz="1650" dirty="0"/>
          </a:p>
        </p:txBody>
      </p:sp>
      <p:sp>
        <p:nvSpPr>
          <p:cNvPr id="12" name="Text 7"/>
          <p:cNvSpPr/>
          <p:nvPr/>
        </p:nvSpPr>
        <p:spPr>
          <a:xfrm>
            <a:off x="9191625" y="2924175"/>
            <a:ext cx="1728788" cy="748308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indent="0" marL="0">
              <a:lnSpc>
                <a:spcPts val="1963"/>
              </a:lnSpc>
              <a:buNone/>
            </a:pPr>
            <a:r>
              <a:rPr lang="en-US" sz="1650" b="1" dirty="0">
                <a:solidFill>
                  <a:srgbClr val="3772F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ДЕФИЦИТ</a:t>
            </a:r>
            <a:pPr indent="0" marL="0">
              <a:lnSpc>
                <a:spcPts val="1963"/>
              </a:lnSpc>
              <a:buNone/>
            </a:pPr>
            <a:r>
              <a:rPr lang="en-US" sz="1650" b="1" dirty="0">
                <a:solidFill>
                  <a:srgbClr val="3772F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
</a:t>
            </a:r>
            <a:pPr indent="0" marL="0">
              <a:lnSpc>
                <a:spcPts val="1963"/>
              </a:lnSpc>
              <a:buNone/>
            </a:pPr>
            <a:r>
              <a:rPr lang="en-US" sz="1650" b="1" dirty="0">
                <a:solidFill>
                  <a:srgbClr val="3772F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ОБУЧАЮЩИХ</a:t>
            </a:r>
            <a:pPr indent="0" marL="0">
              <a:lnSpc>
                <a:spcPts val="1963"/>
              </a:lnSpc>
              <a:buNone/>
            </a:pPr>
            <a:r>
              <a:rPr lang="en-US" sz="1650" b="1" dirty="0">
                <a:solidFill>
                  <a:srgbClr val="3772F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
</a:t>
            </a:r>
            <a:pPr indent="0" marL="0">
              <a:lnSpc>
                <a:spcPts val="1963"/>
              </a:lnSpc>
              <a:buNone/>
            </a:pPr>
            <a:r>
              <a:rPr lang="en-US" sz="1650" b="1" dirty="0">
                <a:solidFill>
                  <a:srgbClr val="3772F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ДАННЫХ</a:t>
            </a:r>
            <a:endParaRPr lang="en-US" sz="1650" dirty="0"/>
          </a:p>
        </p:txBody>
      </p:sp>
      <p:sp>
        <p:nvSpPr>
          <p:cNvPr id="13" name="Text 8"/>
          <p:cNvSpPr/>
          <p:nvPr/>
        </p:nvSpPr>
        <p:spPr>
          <a:xfrm>
            <a:off x="962025" y="3619500"/>
            <a:ext cx="2399258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500" dirty="0">
                <a:solidFill>
                  <a:srgbClr val="000000"/>
                </a:solidFill>
                <a:latin typeface="OpenSans-Regular" pitchFamily="34" charset="0"/>
                <a:ea typeface="OpenSans-Regular" pitchFamily="34" charset="-122"/>
                <a:cs typeface="OpenSans-Regular" pitchFamily="34" charset="-120"/>
              </a:rPr>
              <a:t>• Повреждение</a:t>
            </a:r>
            <a:pPr indent="0" marL="0">
              <a:lnSpc>
                <a:spcPts val="1800"/>
              </a:lnSpc>
              <a:buNone/>
            </a:pPr>
            <a:r>
              <a:rPr lang="en-US" sz="1500" dirty="0">
                <a:solidFill>
                  <a:srgbClr val="000000"/>
                </a:solidFill>
                <a:latin typeface="OpenSans-Regular" pitchFamily="34" charset="0"/>
                <a:ea typeface="OpenSans-Regular" pitchFamily="34" charset="-122"/>
                <a:cs typeface="OpenSans-Regular" pitchFamily="34" charset="-120"/>
              </a:rPr>
              <a:t>
</a:t>
            </a:r>
            <a:pPr indent="0" marL="0">
              <a:lnSpc>
                <a:spcPts val="1800"/>
              </a:lnSpc>
              <a:buNone/>
            </a:pPr>
            <a:r>
              <a:rPr lang="en-US" sz="1500" dirty="0">
                <a:solidFill>
                  <a:srgbClr val="000000"/>
                </a:solidFill>
                <a:latin typeface="OpenSans-Regular" pitchFamily="34" charset="0"/>
                <a:ea typeface="OpenSans-Regular" pitchFamily="34" charset="-122"/>
                <a:cs typeface="OpenSans-Regular" pitchFamily="34" charset="-120"/>
              </a:rPr>
              <a:t>полупроводниковых</a:t>
            </a:r>
            <a:pPr indent="0" marL="0">
              <a:lnSpc>
                <a:spcPts val="1800"/>
              </a:lnSpc>
              <a:buNone/>
            </a:pPr>
            <a:r>
              <a:rPr lang="en-US" sz="1500" dirty="0">
                <a:solidFill>
                  <a:srgbClr val="000000"/>
                </a:solidFill>
                <a:latin typeface="OpenSans-Regular" pitchFamily="34" charset="0"/>
                <a:ea typeface="OpenSans-Regular" pitchFamily="34" charset="-122"/>
                <a:cs typeface="OpenSans-Regular" pitchFamily="34" charset="-120"/>
              </a:rPr>
              <a:t>
</a:t>
            </a:r>
            <a:pPr indent="0" marL="0">
              <a:lnSpc>
                <a:spcPts val="1800"/>
              </a:lnSpc>
              <a:buNone/>
            </a:pPr>
            <a:r>
              <a:rPr lang="en-US" sz="1500" dirty="0">
                <a:solidFill>
                  <a:srgbClr val="000000"/>
                </a:solidFill>
                <a:latin typeface="OpenSans-Regular" pitchFamily="34" charset="0"/>
                <a:ea typeface="OpenSans-Regular" pitchFamily="34" charset="-122"/>
                <a:cs typeface="OpenSans-Regular" pitchFamily="34" charset="-120"/>
              </a:rPr>
              <a:t>компонентов</a:t>
            </a:r>
            <a:endParaRPr lang="en-US" sz="1500" dirty="0"/>
          </a:p>
        </p:txBody>
      </p:sp>
      <p:sp>
        <p:nvSpPr>
          <p:cNvPr id="14" name="Text 9"/>
          <p:cNvSpPr/>
          <p:nvPr/>
        </p:nvSpPr>
        <p:spPr>
          <a:xfrm>
            <a:off x="962025" y="4371975"/>
            <a:ext cx="2441228" cy="388739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indent="0" marL="0">
              <a:lnSpc>
                <a:spcPts val="1530"/>
              </a:lnSpc>
              <a:buNone/>
            </a:pPr>
            <a:r>
              <a:rPr lang="en-US" sz="1275" dirty="0">
                <a:solidFill>
                  <a:srgbClr val="000000"/>
                </a:solidFill>
                <a:latin typeface="OpenSans-Regular" pitchFamily="34" charset="0"/>
                <a:ea typeface="OpenSans-Regular" pitchFamily="34" charset="-122"/>
                <a:cs typeface="OpenSans-Regular" pitchFamily="34" charset="-120"/>
              </a:rPr>
              <a:t>• Одиночные сбои (SEU) в</a:t>
            </a:r>
            <a:pPr indent="0" marL="0">
              <a:lnSpc>
                <a:spcPts val="1530"/>
              </a:lnSpc>
              <a:buNone/>
            </a:pPr>
            <a:r>
              <a:rPr lang="en-US" sz="1275" dirty="0">
                <a:solidFill>
                  <a:srgbClr val="000000"/>
                </a:solidFill>
                <a:latin typeface="OpenSans-Regular" pitchFamily="34" charset="0"/>
                <a:ea typeface="OpenSans-Regular" pitchFamily="34" charset="-122"/>
                <a:cs typeface="OpenSans-Regular" pitchFamily="34" charset="-120"/>
              </a:rPr>
              <a:t>
</a:t>
            </a:r>
            <a:pPr indent="0" marL="0">
              <a:lnSpc>
                <a:spcPts val="1530"/>
              </a:lnSpc>
              <a:buNone/>
            </a:pPr>
            <a:r>
              <a:rPr lang="en-US" sz="1275" dirty="0">
                <a:solidFill>
                  <a:srgbClr val="000000"/>
                </a:solidFill>
                <a:latin typeface="OpenSans-Regular" pitchFamily="34" charset="0"/>
                <a:ea typeface="OpenSans-Regular" pitchFamily="34" charset="-122"/>
                <a:cs typeface="OpenSans-Regular" pitchFamily="34" charset="-120"/>
              </a:rPr>
              <a:t>памяти и процессорах</a:t>
            </a:r>
            <a:endParaRPr lang="en-US" sz="1275" dirty="0"/>
          </a:p>
        </p:txBody>
      </p:sp>
      <p:sp>
        <p:nvSpPr>
          <p:cNvPr id="15" name="Text 10"/>
          <p:cNvSpPr/>
          <p:nvPr/>
        </p:nvSpPr>
        <p:spPr>
          <a:xfrm>
            <a:off x="962025" y="4924425"/>
            <a:ext cx="2168723" cy="583109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indent="0" marL="0">
              <a:lnSpc>
                <a:spcPts val="1530"/>
              </a:lnSpc>
              <a:buNone/>
            </a:pPr>
            <a:r>
              <a:rPr lang="en-US" sz="1275" dirty="0">
                <a:solidFill>
                  <a:srgbClr val="000000"/>
                </a:solidFill>
                <a:latin typeface="OpenSans-Regular" pitchFamily="34" charset="0"/>
                <a:ea typeface="OpenSans-Regular" pitchFamily="34" charset="-122"/>
                <a:cs typeface="OpenSans-Regular" pitchFamily="34" charset="-120"/>
              </a:rPr>
              <a:t>• Необходимость</a:t>
            </a:r>
            <a:pPr indent="0" marL="0">
              <a:lnSpc>
                <a:spcPts val="1530"/>
              </a:lnSpc>
              <a:buNone/>
            </a:pPr>
            <a:r>
              <a:rPr lang="en-US" sz="1275" dirty="0">
                <a:solidFill>
                  <a:srgbClr val="000000"/>
                </a:solidFill>
                <a:latin typeface="OpenSans-Regular" pitchFamily="34" charset="0"/>
                <a:ea typeface="OpenSans-Regular" pitchFamily="34" charset="-122"/>
                <a:cs typeface="OpenSans-Regular" pitchFamily="34" charset="-120"/>
              </a:rPr>
              <a:t>
</a:t>
            </a:r>
            <a:pPr indent="0" marL="0">
              <a:lnSpc>
                <a:spcPts val="1530"/>
              </a:lnSpc>
              <a:buNone/>
            </a:pPr>
            <a:r>
              <a:rPr lang="en-US" sz="1275" dirty="0">
                <a:solidFill>
                  <a:srgbClr val="000000"/>
                </a:solidFill>
                <a:latin typeface="OpenSans-Regular" pitchFamily="34" charset="0"/>
                <a:ea typeface="OpenSans-Regular" pitchFamily="34" charset="-122"/>
                <a:cs typeface="OpenSans-Regular" pitchFamily="34" charset="-120"/>
              </a:rPr>
              <a:t>радиационно-стойких</a:t>
            </a:r>
            <a:pPr indent="0" marL="0">
              <a:lnSpc>
                <a:spcPts val="1530"/>
              </a:lnSpc>
              <a:buNone/>
            </a:pPr>
            <a:r>
              <a:rPr lang="en-US" sz="1275" dirty="0">
                <a:solidFill>
                  <a:srgbClr val="000000"/>
                </a:solidFill>
                <a:latin typeface="OpenSans-Regular" pitchFamily="34" charset="0"/>
                <a:ea typeface="OpenSans-Regular" pitchFamily="34" charset="-122"/>
                <a:cs typeface="OpenSans-Regular" pitchFamily="34" charset="-120"/>
              </a:rPr>
              <a:t>
</a:t>
            </a:r>
            <a:pPr indent="0" marL="0">
              <a:lnSpc>
                <a:spcPts val="1530"/>
              </a:lnSpc>
              <a:buNone/>
            </a:pPr>
            <a:r>
              <a:rPr lang="en-US" sz="1275" dirty="0">
                <a:solidFill>
                  <a:srgbClr val="000000"/>
                </a:solidFill>
                <a:latin typeface="OpenSans-Regular" pitchFamily="34" charset="0"/>
                <a:ea typeface="OpenSans-Regular" pitchFamily="34" charset="-122"/>
                <a:cs typeface="OpenSans-Regular" pitchFamily="34" charset="-120"/>
              </a:rPr>
              <a:t>чипов</a:t>
            </a:r>
            <a:endParaRPr lang="en-US" sz="1275" dirty="0"/>
          </a:p>
        </p:txBody>
      </p:sp>
      <p:sp>
        <p:nvSpPr>
          <p:cNvPr id="16" name="Text 11"/>
          <p:cNvSpPr/>
          <p:nvPr/>
        </p:nvSpPr>
        <p:spPr>
          <a:xfrm>
            <a:off x="3800475" y="3619500"/>
            <a:ext cx="2504033" cy="617041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indent="0" marL="0">
              <a:lnSpc>
                <a:spcPts val="162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OpenSans-Regular" pitchFamily="34" charset="0"/>
                <a:ea typeface="OpenSans-Regular" pitchFamily="34" charset="-122"/>
                <a:cs typeface="OpenSans-Regular" pitchFamily="34" charset="-120"/>
              </a:rPr>
              <a:t>• Ограниченные</a:t>
            </a:r>
            <a:pPr indent="0" marL="0">
              <a:lnSpc>
                <a:spcPts val="162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OpenSans-Regular" pitchFamily="34" charset="0"/>
                <a:ea typeface="OpenSans-Regular" pitchFamily="34" charset="-122"/>
                <a:cs typeface="OpenSans-Regular" pitchFamily="34" charset="-120"/>
              </a:rPr>
              <a:t>
</a:t>
            </a:r>
            <a:pPr indent="0" marL="0">
              <a:lnSpc>
                <a:spcPts val="162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OpenSans-Regular" pitchFamily="34" charset="0"/>
                <a:ea typeface="OpenSans-Regular" pitchFamily="34" charset="-122"/>
                <a:cs typeface="OpenSans-Regular" pitchFamily="34" charset="-120"/>
              </a:rPr>
              <a:t>энергоресурсы на борту</a:t>
            </a:r>
            <a:pPr indent="0" marL="0">
              <a:lnSpc>
                <a:spcPts val="162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OpenSans-Regular" pitchFamily="34" charset="0"/>
                <a:ea typeface="OpenSans-Regular" pitchFamily="34" charset="-122"/>
                <a:cs typeface="OpenSans-Regular" pitchFamily="34" charset="-120"/>
              </a:rPr>
              <a:t>
</a:t>
            </a:r>
            <a:pPr indent="0" marL="0">
              <a:lnSpc>
                <a:spcPts val="162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OpenSans-Regular" pitchFamily="34" charset="0"/>
                <a:ea typeface="OpenSans-Regular" pitchFamily="34" charset="-122"/>
                <a:cs typeface="OpenSans-Regular" pitchFamily="34" charset="-120"/>
              </a:rPr>
              <a:t>спутника</a:t>
            </a:r>
            <a:endParaRPr lang="en-US" sz="1350" dirty="0"/>
          </a:p>
        </p:txBody>
      </p:sp>
      <p:sp>
        <p:nvSpPr>
          <p:cNvPr id="17" name="Text 12"/>
          <p:cNvSpPr/>
          <p:nvPr/>
        </p:nvSpPr>
        <p:spPr>
          <a:xfrm>
            <a:off x="3800475" y="4371975"/>
            <a:ext cx="2525018" cy="583109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indent="0" marL="0">
              <a:lnSpc>
                <a:spcPts val="1530"/>
              </a:lnSpc>
              <a:buNone/>
            </a:pPr>
            <a:r>
              <a:rPr lang="en-US" sz="1275" dirty="0">
                <a:solidFill>
                  <a:srgbClr val="000000"/>
                </a:solidFill>
                <a:latin typeface="OpenSans-Regular" pitchFamily="34" charset="0"/>
                <a:ea typeface="OpenSans-Regular" pitchFamily="34" charset="-122"/>
                <a:cs typeface="OpenSans-Regular" pitchFamily="34" charset="-120"/>
              </a:rPr>
              <a:t>• ИИ-алгоритмы требуют</a:t>
            </a:r>
            <a:pPr indent="0" marL="0">
              <a:lnSpc>
                <a:spcPts val="1530"/>
              </a:lnSpc>
              <a:buNone/>
            </a:pPr>
            <a:r>
              <a:rPr lang="en-US" sz="1275" dirty="0">
                <a:solidFill>
                  <a:srgbClr val="000000"/>
                </a:solidFill>
                <a:latin typeface="OpenSans-Regular" pitchFamily="34" charset="0"/>
                <a:ea typeface="OpenSans-Regular" pitchFamily="34" charset="-122"/>
                <a:cs typeface="OpenSans-Regular" pitchFamily="34" charset="-120"/>
              </a:rPr>
              <a:t>
</a:t>
            </a:r>
            <a:pPr indent="0" marL="0">
              <a:lnSpc>
                <a:spcPts val="1530"/>
              </a:lnSpc>
              <a:buNone/>
            </a:pPr>
            <a:r>
              <a:rPr lang="en-US" sz="1275" dirty="0">
                <a:solidFill>
                  <a:srgbClr val="000000"/>
                </a:solidFill>
                <a:latin typeface="OpenSans-Regular" pitchFamily="34" charset="0"/>
                <a:ea typeface="OpenSans-Regular" pitchFamily="34" charset="-122"/>
                <a:cs typeface="OpenSans-Regular" pitchFamily="34" charset="-120"/>
              </a:rPr>
              <a:t>высокой вычислительной</a:t>
            </a:r>
            <a:pPr indent="0" marL="0">
              <a:lnSpc>
                <a:spcPts val="1530"/>
              </a:lnSpc>
              <a:buNone/>
            </a:pPr>
            <a:r>
              <a:rPr lang="en-US" sz="1275" dirty="0">
                <a:solidFill>
                  <a:srgbClr val="000000"/>
                </a:solidFill>
                <a:latin typeface="OpenSans-Regular" pitchFamily="34" charset="0"/>
                <a:ea typeface="OpenSans-Regular" pitchFamily="34" charset="-122"/>
                <a:cs typeface="OpenSans-Regular" pitchFamily="34" charset="-120"/>
              </a:rPr>
              <a:t>
</a:t>
            </a:r>
            <a:pPr indent="0" marL="0">
              <a:lnSpc>
                <a:spcPts val="1530"/>
              </a:lnSpc>
              <a:buNone/>
            </a:pPr>
            <a:r>
              <a:rPr lang="en-US" sz="1275" dirty="0">
                <a:solidFill>
                  <a:srgbClr val="000000"/>
                </a:solidFill>
                <a:latin typeface="OpenSans-Regular" pitchFamily="34" charset="0"/>
                <a:ea typeface="OpenSans-Regular" pitchFamily="34" charset="-122"/>
                <a:cs typeface="OpenSans-Regular" pitchFamily="34" charset="-120"/>
              </a:rPr>
              <a:t>мощности</a:t>
            </a:r>
            <a:endParaRPr lang="en-US" sz="1275" dirty="0"/>
          </a:p>
        </p:txBody>
      </p:sp>
      <p:sp>
        <p:nvSpPr>
          <p:cNvPr id="18" name="Text 13"/>
          <p:cNvSpPr/>
          <p:nvPr/>
        </p:nvSpPr>
        <p:spPr>
          <a:xfrm>
            <a:off x="3800475" y="5143500"/>
            <a:ext cx="2388840" cy="583109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indent="0" marL="0">
              <a:lnSpc>
                <a:spcPts val="1530"/>
              </a:lnSpc>
              <a:buNone/>
            </a:pPr>
            <a:r>
              <a:rPr lang="en-US" sz="1275" dirty="0">
                <a:solidFill>
                  <a:srgbClr val="000000"/>
                </a:solidFill>
                <a:latin typeface="OpenSans-Regular" pitchFamily="34" charset="0"/>
                <a:ea typeface="OpenSans-Regular" pitchFamily="34" charset="-122"/>
                <a:cs typeface="OpenSans-Regular" pitchFamily="34" charset="-120"/>
              </a:rPr>
              <a:t>• Баланс между</a:t>
            </a:r>
            <a:pPr indent="0" marL="0">
              <a:lnSpc>
                <a:spcPts val="1530"/>
              </a:lnSpc>
              <a:buNone/>
            </a:pPr>
            <a:r>
              <a:rPr lang="en-US" sz="1275" dirty="0">
                <a:solidFill>
                  <a:srgbClr val="000000"/>
                </a:solidFill>
                <a:latin typeface="OpenSans-Regular" pitchFamily="34" charset="0"/>
                <a:ea typeface="OpenSans-Regular" pitchFamily="34" charset="-122"/>
                <a:cs typeface="OpenSans-Regular" pitchFamily="34" charset="-120"/>
              </a:rPr>
              <a:t>
</a:t>
            </a:r>
            <a:pPr indent="0" marL="0">
              <a:lnSpc>
                <a:spcPts val="1530"/>
              </a:lnSpc>
              <a:buNone/>
            </a:pPr>
            <a:r>
              <a:rPr lang="en-US" sz="1275" dirty="0">
                <a:solidFill>
                  <a:srgbClr val="000000"/>
                </a:solidFill>
                <a:latin typeface="OpenSans-Regular" pitchFamily="34" charset="0"/>
                <a:ea typeface="OpenSans-Regular" pitchFamily="34" charset="-122"/>
                <a:cs typeface="OpenSans-Regular" pitchFamily="34" charset="-120"/>
              </a:rPr>
              <a:t>производительностью и</a:t>
            </a:r>
            <a:pPr indent="0" marL="0">
              <a:lnSpc>
                <a:spcPts val="1530"/>
              </a:lnSpc>
              <a:buNone/>
            </a:pPr>
            <a:r>
              <a:rPr lang="en-US" sz="1275" dirty="0">
                <a:solidFill>
                  <a:srgbClr val="000000"/>
                </a:solidFill>
                <a:latin typeface="OpenSans-Regular" pitchFamily="34" charset="0"/>
                <a:ea typeface="OpenSans-Regular" pitchFamily="34" charset="-122"/>
                <a:cs typeface="OpenSans-Regular" pitchFamily="34" charset="-120"/>
              </a:rPr>
              <a:t>
</a:t>
            </a:r>
            <a:pPr indent="0" marL="0">
              <a:lnSpc>
                <a:spcPts val="1530"/>
              </a:lnSpc>
              <a:buNone/>
            </a:pPr>
            <a:r>
              <a:rPr lang="en-US" sz="1275" dirty="0">
                <a:solidFill>
                  <a:srgbClr val="000000"/>
                </a:solidFill>
                <a:latin typeface="OpenSans-Regular" pitchFamily="34" charset="0"/>
                <a:ea typeface="OpenSans-Regular" pitchFamily="34" charset="-122"/>
                <a:cs typeface="OpenSans-Regular" pitchFamily="34" charset="-120"/>
              </a:rPr>
              <a:t>энергоэффективностью</a:t>
            </a:r>
            <a:endParaRPr lang="en-US" sz="1275" dirty="0"/>
          </a:p>
        </p:txBody>
      </p:sp>
      <p:sp>
        <p:nvSpPr>
          <p:cNvPr id="19" name="Text 14"/>
          <p:cNvSpPr/>
          <p:nvPr/>
        </p:nvSpPr>
        <p:spPr>
          <a:xfrm>
            <a:off x="6562725" y="3619500"/>
            <a:ext cx="2294483" cy="548729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indent="0" marL="0">
              <a:lnSpc>
                <a:spcPts val="144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OpenSans-Regular" pitchFamily="34" charset="0"/>
                <a:ea typeface="OpenSans-Regular" pitchFamily="34" charset="-122"/>
                <a:cs typeface="OpenSans-Regular" pitchFamily="34" charset="-120"/>
              </a:rPr>
              <a:t>• Отвод тепла в условиях</a:t>
            </a:r>
            <a:pPr indent="0" marL="0">
              <a:lnSpc>
                <a:spcPts val="144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OpenSans-Regular" pitchFamily="34" charset="0"/>
                <a:ea typeface="OpenSans-Regular" pitchFamily="34" charset="-122"/>
                <a:cs typeface="OpenSans-Regular" pitchFamily="34" charset="-120"/>
              </a:rPr>
              <a:t>
</a:t>
            </a:r>
            <a:pPr indent="0" marL="0">
              <a:lnSpc>
                <a:spcPts val="144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OpenSans-Regular" pitchFamily="34" charset="0"/>
                <a:ea typeface="OpenSans-Regular" pitchFamily="34" charset="-122"/>
                <a:cs typeface="OpenSans-Regular" pitchFamily="34" charset="-120"/>
              </a:rPr>
              <a:t>вакуума крайне</a:t>
            </a:r>
            <a:pPr indent="0" marL="0">
              <a:lnSpc>
                <a:spcPts val="144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OpenSans-Regular" pitchFamily="34" charset="0"/>
                <a:ea typeface="OpenSans-Regular" pitchFamily="34" charset="-122"/>
                <a:cs typeface="OpenSans-Regular" pitchFamily="34" charset="-120"/>
              </a:rPr>
              <a:t>
</a:t>
            </a:r>
            <a:pPr indent="0" marL="0">
              <a:lnSpc>
                <a:spcPts val="144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OpenSans-Regular" pitchFamily="34" charset="0"/>
                <a:ea typeface="OpenSans-Regular" pitchFamily="34" charset="-122"/>
                <a:cs typeface="OpenSans-Regular" pitchFamily="34" charset="-120"/>
              </a:rPr>
              <a:t>затруднён</a:t>
            </a:r>
            <a:endParaRPr lang="en-US" sz="1200" dirty="0"/>
          </a:p>
        </p:txBody>
      </p:sp>
      <p:sp>
        <p:nvSpPr>
          <p:cNvPr id="20" name="Text 15"/>
          <p:cNvSpPr/>
          <p:nvPr/>
        </p:nvSpPr>
        <p:spPr>
          <a:xfrm>
            <a:off x="6562725" y="4371975"/>
            <a:ext cx="1802011" cy="548729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indent="0" marL="0">
              <a:lnSpc>
                <a:spcPts val="144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OpenSans-Regular" pitchFamily="34" charset="0"/>
                <a:ea typeface="OpenSans-Regular" pitchFamily="34" charset="-122"/>
                <a:cs typeface="OpenSans-Regular" pitchFamily="34" charset="-120"/>
              </a:rPr>
              <a:t>• Перегрев снижает</a:t>
            </a:r>
            <a:pPr indent="0" marL="0">
              <a:lnSpc>
                <a:spcPts val="144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OpenSans-Regular" pitchFamily="34" charset="0"/>
                <a:ea typeface="OpenSans-Regular" pitchFamily="34" charset="-122"/>
                <a:cs typeface="OpenSans-Regular" pitchFamily="34" charset="-120"/>
              </a:rPr>
              <a:t>
</a:t>
            </a:r>
            <a:pPr indent="0" marL="0">
              <a:lnSpc>
                <a:spcPts val="144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OpenSans-Regular" pitchFamily="34" charset="0"/>
                <a:ea typeface="OpenSans-Regular" pitchFamily="34" charset="-122"/>
                <a:cs typeface="OpenSans-Regular" pitchFamily="34" charset="-120"/>
              </a:rPr>
              <a:t>надёжность и срок</a:t>
            </a:r>
            <a:pPr indent="0" marL="0">
              <a:lnSpc>
                <a:spcPts val="144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OpenSans-Regular" pitchFamily="34" charset="0"/>
                <a:ea typeface="OpenSans-Regular" pitchFamily="34" charset="-122"/>
                <a:cs typeface="OpenSans-Regular" pitchFamily="34" charset="-120"/>
              </a:rPr>
              <a:t>
</a:t>
            </a:r>
            <a:pPr indent="0" marL="0">
              <a:lnSpc>
                <a:spcPts val="144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OpenSans-Regular" pitchFamily="34" charset="0"/>
                <a:ea typeface="OpenSans-Regular" pitchFamily="34" charset="-122"/>
                <a:cs typeface="OpenSans-Regular" pitchFamily="34" charset="-120"/>
              </a:rPr>
              <a:t>службы</a:t>
            </a:r>
            <a:endParaRPr lang="en-US" sz="1200" dirty="0"/>
          </a:p>
        </p:txBody>
      </p:sp>
      <p:sp>
        <p:nvSpPr>
          <p:cNvPr id="21" name="Text 16"/>
          <p:cNvSpPr/>
          <p:nvPr/>
        </p:nvSpPr>
        <p:spPr>
          <a:xfrm>
            <a:off x="6562725" y="5143500"/>
            <a:ext cx="1938337" cy="548729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indent="0" marL="0">
              <a:lnSpc>
                <a:spcPts val="144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OpenSans-Regular" pitchFamily="34" charset="0"/>
                <a:ea typeface="OpenSans-Regular" pitchFamily="34" charset="-122"/>
                <a:cs typeface="OpenSans-Regular" pitchFamily="34" charset="-120"/>
              </a:rPr>
              <a:t>• Пассивные системы</a:t>
            </a:r>
            <a:pPr indent="0" marL="0">
              <a:lnSpc>
                <a:spcPts val="144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OpenSans-Regular" pitchFamily="34" charset="0"/>
                <a:ea typeface="OpenSans-Regular" pitchFamily="34" charset="-122"/>
                <a:cs typeface="OpenSans-Regular" pitchFamily="34" charset="-120"/>
              </a:rPr>
              <a:t>
</a:t>
            </a:r>
            <a:pPr indent="0" marL="0">
              <a:lnSpc>
                <a:spcPts val="144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OpenSans-Regular" pitchFamily="34" charset="0"/>
                <a:ea typeface="OpenSans-Regular" pitchFamily="34" charset="-122"/>
                <a:cs typeface="OpenSans-Regular" pitchFamily="34" charset="-120"/>
              </a:rPr>
              <a:t>охлаждения имеют</a:t>
            </a:r>
            <a:pPr indent="0" marL="0">
              <a:lnSpc>
                <a:spcPts val="144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OpenSans-Regular" pitchFamily="34" charset="0"/>
                <a:ea typeface="OpenSans-Regular" pitchFamily="34" charset="-122"/>
                <a:cs typeface="OpenSans-Regular" pitchFamily="34" charset="-120"/>
              </a:rPr>
              <a:t>
</a:t>
            </a:r>
            <a:pPr indent="0" marL="0">
              <a:lnSpc>
                <a:spcPts val="144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OpenSans-Regular" pitchFamily="34" charset="0"/>
                <a:ea typeface="OpenSans-Regular" pitchFamily="34" charset="-122"/>
                <a:cs typeface="OpenSans-Regular" pitchFamily="34" charset="-120"/>
              </a:rPr>
              <a:t>ограничения</a:t>
            </a:r>
            <a:endParaRPr lang="en-US" sz="1200" dirty="0"/>
          </a:p>
        </p:txBody>
      </p:sp>
      <p:sp>
        <p:nvSpPr>
          <p:cNvPr id="22" name="Text 17"/>
          <p:cNvSpPr/>
          <p:nvPr/>
        </p:nvSpPr>
        <p:spPr>
          <a:xfrm>
            <a:off x="9334500" y="3857625"/>
            <a:ext cx="2441228" cy="388739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indent="0" marL="0">
              <a:lnSpc>
                <a:spcPts val="1530"/>
              </a:lnSpc>
              <a:buNone/>
            </a:pPr>
            <a:r>
              <a:rPr lang="en-US" sz="1275" dirty="0">
                <a:solidFill>
                  <a:srgbClr val="000000"/>
                </a:solidFill>
                <a:latin typeface="OpenSans-Regular" pitchFamily="34" charset="0"/>
                <a:ea typeface="OpenSans-Regular" pitchFamily="34" charset="-122"/>
                <a:cs typeface="OpenSans-Regular" pitchFamily="34" charset="-120"/>
              </a:rPr>
              <a:t>• Нехватка размеченных</a:t>
            </a:r>
            <a:pPr indent="0" marL="0">
              <a:lnSpc>
                <a:spcPts val="1530"/>
              </a:lnSpc>
              <a:buNone/>
            </a:pPr>
            <a:r>
              <a:rPr lang="en-US" sz="1275" dirty="0">
                <a:solidFill>
                  <a:srgbClr val="000000"/>
                </a:solidFill>
                <a:latin typeface="OpenSans-Regular" pitchFamily="34" charset="0"/>
                <a:ea typeface="OpenSans-Regular" pitchFamily="34" charset="-122"/>
                <a:cs typeface="OpenSans-Regular" pitchFamily="34" charset="-120"/>
              </a:rPr>
              <a:t>
</a:t>
            </a:r>
            <a:pPr indent="0" marL="0">
              <a:lnSpc>
                <a:spcPts val="1530"/>
              </a:lnSpc>
              <a:buNone/>
            </a:pPr>
            <a:r>
              <a:rPr lang="en-US" sz="1275" dirty="0">
                <a:solidFill>
                  <a:srgbClr val="000000"/>
                </a:solidFill>
                <a:latin typeface="OpenSans-Regular" pitchFamily="34" charset="0"/>
                <a:ea typeface="OpenSans-Regular" pitchFamily="34" charset="-122"/>
                <a:cs typeface="OpenSans-Regular" pitchFamily="34" charset="-120"/>
              </a:rPr>
              <a:t>данных для обучения ИИ</a:t>
            </a:r>
            <a:endParaRPr lang="en-US" sz="1275" dirty="0"/>
          </a:p>
        </p:txBody>
      </p:sp>
      <p:sp>
        <p:nvSpPr>
          <p:cNvPr id="23" name="Text 18"/>
          <p:cNvSpPr/>
          <p:nvPr/>
        </p:nvSpPr>
        <p:spPr>
          <a:xfrm>
            <a:off x="9334500" y="4371975"/>
            <a:ext cx="2346871" cy="777478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indent="0" marL="0">
              <a:lnSpc>
                <a:spcPts val="1530"/>
              </a:lnSpc>
              <a:buNone/>
            </a:pPr>
            <a:r>
              <a:rPr lang="en-US" sz="1275" dirty="0">
                <a:solidFill>
                  <a:srgbClr val="000000"/>
                </a:solidFill>
                <a:latin typeface="OpenSans-Regular" pitchFamily="34" charset="0"/>
                <a:ea typeface="OpenSans-Regular" pitchFamily="34" charset="-122"/>
                <a:cs typeface="OpenSans-Regular" pitchFamily="34" charset="-120"/>
              </a:rPr>
              <a:t>• Сложность</a:t>
            </a:r>
            <a:pPr indent="0" marL="0">
              <a:lnSpc>
                <a:spcPts val="1530"/>
              </a:lnSpc>
              <a:buNone/>
            </a:pPr>
            <a:r>
              <a:rPr lang="en-US" sz="1275" dirty="0">
                <a:solidFill>
                  <a:srgbClr val="000000"/>
                </a:solidFill>
                <a:latin typeface="OpenSans-Regular" pitchFamily="34" charset="0"/>
                <a:ea typeface="OpenSans-Regular" pitchFamily="34" charset="-122"/>
                <a:cs typeface="OpenSans-Regular" pitchFamily="34" charset="-120"/>
              </a:rPr>
              <a:t>
</a:t>
            </a:r>
            <a:pPr indent="0" marL="0">
              <a:lnSpc>
                <a:spcPts val="1530"/>
              </a:lnSpc>
              <a:buNone/>
            </a:pPr>
            <a:r>
              <a:rPr lang="en-US" sz="1275" dirty="0">
                <a:solidFill>
                  <a:srgbClr val="000000"/>
                </a:solidFill>
                <a:latin typeface="OpenSans-Regular" pitchFamily="34" charset="0"/>
                <a:ea typeface="OpenSans-Regular" pitchFamily="34" charset="-122"/>
                <a:cs typeface="OpenSans-Regular" pitchFamily="34" charset="-120"/>
              </a:rPr>
              <a:t>воспроизведения</a:t>
            </a:r>
            <a:pPr indent="0" marL="0">
              <a:lnSpc>
                <a:spcPts val="1530"/>
              </a:lnSpc>
              <a:buNone/>
            </a:pPr>
            <a:r>
              <a:rPr lang="en-US" sz="1275" dirty="0">
                <a:solidFill>
                  <a:srgbClr val="000000"/>
                </a:solidFill>
                <a:latin typeface="OpenSans-Regular" pitchFamily="34" charset="0"/>
                <a:ea typeface="OpenSans-Regular" pitchFamily="34" charset="-122"/>
                <a:cs typeface="OpenSans-Regular" pitchFamily="34" charset="-120"/>
              </a:rPr>
              <a:t>
</a:t>
            </a:r>
            <a:pPr indent="0" marL="0">
              <a:lnSpc>
                <a:spcPts val="1530"/>
              </a:lnSpc>
              <a:buNone/>
            </a:pPr>
            <a:r>
              <a:rPr lang="en-US" sz="1275" dirty="0">
                <a:solidFill>
                  <a:srgbClr val="000000"/>
                </a:solidFill>
                <a:latin typeface="OpenSans-Regular" pitchFamily="34" charset="0"/>
                <a:ea typeface="OpenSans-Regular" pitchFamily="34" charset="-122"/>
                <a:cs typeface="OpenSans-Regular" pitchFamily="34" charset="-120"/>
              </a:rPr>
              <a:t>космических условий на</a:t>
            </a:r>
            <a:pPr indent="0" marL="0">
              <a:lnSpc>
                <a:spcPts val="1530"/>
              </a:lnSpc>
              <a:buNone/>
            </a:pPr>
            <a:r>
              <a:rPr lang="en-US" sz="1275" dirty="0">
                <a:solidFill>
                  <a:srgbClr val="000000"/>
                </a:solidFill>
                <a:latin typeface="OpenSans-Regular" pitchFamily="34" charset="0"/>
                <a:ea typeface="OpenSans-Regular" pitchFamily="34" charset="-122"/>
                <a:cs typeface="OpenSans-Regular" pitchFamily="34" charset="-120"/>
              </a:rPr>
              <a:t>
</a:t>
            </a:r>
            <a:pPr indent="0" marL="0">
              <a:lnSpc>
                <a:spcPts val="1530"/>
              </a:lnSpc>
              <a:buNone/>
            </a:pPr>
            <a:r>
              <a:rPr lang="en-US" sz="1275" dirty="0">
                <a:solidFill>
                  <a:srgbClr val="000000"/>
                </a:solidFill>
                <a:latin typeface="OpenSans-Regular" pitchFamily="34" charset="0"/>
                <a:ea typeface="OpenSans-Regular" pitchFamily="34" charset="-122"/>
                <a:cs typeface="OpenSans-Regular" pitchFamily="34" charset="-120"/>
              </a:rPr>
              <a:t>Земле</a:t>
            </a:r>
            <a:endParaRPr lang="en-US" sz="1275" dirty="0"/>
          </a:p>
        </p:txBody>
      </p:sp>
      <p:sp>
        <p:nvSpPr>
          <p:cNvPr id="24" name="Text 19"/>
          <p:cNvSpPr/>
          <p:nvPr/>
        </p:nvSpPr>
        <p:spPr>
          <a:xfrm>
            <a:off x="9334500" y="5353050"/>
            <a:ext cx="2378273" cy="36582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indent="0" marL="0">
              <a:lnSpc>
                <a:spcPts val="144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OpenSans-Regular" pitchFamily="34" charset="0"/>
                <a:ea typeface="OpenSans-Regular" pitchFamily="34" charset="-122"/>
                <a:cs typeface="OpenSans-Regular" pitchFamily="34" charset="-120"/>
              </a:rPr>
              <a:t>• Риск ошибок при работе</a:t>
            </a:r>
            <a:pPr indent="0" marL="0">
              <a:lnSpc>
                <a:spcPts val="144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OpenSans-Regular" pitchFamily="34" charset="0"/>
                <a:ea typeface="OpenSans-Regular" pitchFamily="34" charset="-122"/>
                <a:cs typeface="OpenSans-Regular" pitchFamily="34" charset="-120"/>
              </a:rPr>
              <a:t>
</a:t>
            </a:r>
            <a:pPr indent="0" marL="0">
              <a:lnSpc>
                <a:spcPts val="144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OpenSans-Regular" pitchFamily="34" charset="0"/>
                <a:ea typeface="OpenSans-Regular" pitchFamily="34" charset="-122"/>
                <a:cs typeface="OpenSans-Regular" pitchFamily="34" charset="-120"/>
              </a:rPr>
              <a:t>в нештатных ситуациях</a:t>
            </a:r>
            <a:endParaRPr lang="en-US" sz="12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2282" y="1885950"/>
            <a:ext cx="3559969" cy="3518148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659" y="4937671"/>
            <a:ext cx="646063" cy="692646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0863" y="3374082"/>
            <a:ext cx="633859" cy="671959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8659" y="1529209"/>
            <a:ext cx="646063" cy="685800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-2622724" y="638175"/>
            <a:ext cx="18516600" cy="578644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4556"/>
              </a:lnSpc>
              <a:buNone/>
            </a:pPr>
            <a:r>
              <a:rPr lang="en-US" sz="3375" b="1" spc="60" kern="0" dirty="0">
                <a:solidFill>
                  <a:srgbClr val="E0E0E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Кибербезопасность и правовые аспекты</a:t>
            </a:r>
            <a:endParaRPr lang="en-US" sz="3375" dirty="0"/>
          </a:p>
        </p:txBody>
      </p:sp>
      <p:sp>
        <p:nvSpPr>
          <p:cNvPr id="8" name="Text 1"/>
          <p:cNvSpPr/>
          <p:nvPr/>
        </p:nvSpPr>
        <p:spPr>
          <a:xfrm>
            <a:off x="1752600" y="1562100"/>
            <a:ext cx="7680960" cy="333375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2625"/>
              </a:lnSpc>
              <a:buNone/>
            </a:pPr>
            <a:r>
              <a:rPr lang="en-US" sz="2100" b="1" dirty="0">
                <a:solidFill>
                  <a:srgbClr val="40E0D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Уязвимости к кибератакам</a:t>
            </a:r>
            <a:endParaRPr lang="en-US" sz="2100" dirty="0"/>
          </a:p>
        </p:txBody>
      </p:sp>
      <p:sp>
        <p:nvSpPr>
          <p:cNvPr id="9" name="Text 2"/>
          <p:cNvSpPr/>
          <p:nvPr/>
        </p:nvSpPr>
        <p:spPr>
          <a:xfrm>
            <a:off x="1752600" y="3343275"/>
            <a:ext cx="9281160" cy="333375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2625"/>
              </a:lnSpc>
              <a:buNone/>
            </a:pPr>
            <a:r>
              <a:rPr lang="en-US" sz="2100" b="1" dirty="0">
                <a:solidFill>
                  <a:srgbClr val="40E0D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Ответственность за решения ИИ</a:t>
            </a:r>
            <a:endParaRPr lang="en-US" sz="2100" dirty="0"/>
          </a:p>
        </p:txBody>
      </p:sp>
      <p:sp>
        <p:nvSpPr>
          <p:cNvPr id="10" name="Text 3"/>
          <p:cNvSpPr/>
          <p:nvPr/>
        </p:nvSpPr>
        <p:spPr>
          <a:xfrm>
            <a:off x="1752600" y="4943475"/>
            <a:ext cx="7360920" cy="333375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2625"/>
              </a:lnSpc>
              <a:buNone/>
            </a:pPr>
            <a:r>
              <a:rPr lang="en-US" sz="2100" b="1" dirty="0">
                <a:solidFill>
                  <a:srgbClr val="40E0D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Международные стандарты</a:t>
            </a:r>
            <a:endParaRPr lang="en-US" sz="2100" dirty="0"/>
          </a:p>
        </p:txBody>
      </p:sp>
      <p:sp>
        <p:nvSpPr>
          <p:cNvPr id="11" name="Text 4"/>
          <p:cNvSpPr/>
          <p:nvPr/>
        </p:nvSpPr>
        <p:spPr>
          <a:xfrm>
            <a:off x="1752600" y="1971675"/>
            <a:ext cx="6621661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500" dirty="0">
                <a:solidFill>
                  <a:srgbClr val="F0F8FF"/>
                </a:solidFill>
                <a:latin typeface="Roboto-Regular" pitchFamily="34" charset="0"/>
                <a:ea typeface="Roboto-Regular" pitchFamily="34" charset="-122"/>
                <a:cs typeface="Roboto-Regular" pitchFamily="34" charset="-120"/>
              </a:rPr>
              <a:t>• GPS-глушение и атаки на космические агентства</a:t>
            </a:r>
            <a:pPr algn="l" indent="0" marL="0">
              <a:lnSpc>
                <a:spcPts val="1800"/>
              </a:lnSpc>
              <a:buNone/>
            </a:pPr>
            <a:r>
              <a:rPr lang="en-US" sz="1500" dirty="0">
                <a:solidFill>
                  <a:srgbClr val="F0F8FF"/>
                </a:solidFill>
                <a:latin typeface="Roboto-Regular" pitchFamily="34" charset="0"/>
                <a:ea typeface="Roboto-Regular" pitchFamily="34" charset="-122"/>
                <a:cs typeface="Roboto-Regular" pitchFamily="34" charset="-120"/>
              </a:rPr>
              <a:t>
</a:t>
            </a:r>
            <a:pPr algn="l" indent="0" marL="0">
              <a:lnSpc>
                <a:spcPts val="1800"/>
              </a:lnSpc>
              <a:buNone/>
            </a:pPr>
            <a:r>
              <a:rPr lang="en-US" sz="1500" dirty="0">
                <a:solidFill>
                  <a:srgbClr val="F0F8FF"/>
                </a:solidFill>
                <a:latin typeface="Roboto-Regular" pitchFamily="34" charset="0"/>
                <a:ea typeface="Roboto-Regular" pitchFamily="34" charset="-122"/>
                <a:cs typeface="Roboto-Regular" pitchFamily="34" charset="-120"/>
              </a:rPr>
              <a:t>• Уязвимость автономных систем, принимающих решения</a:t>
            </a:r>
            <a:pPr algn="l" indent="0" marL="0">
              <a:lnSpc>
                <a:spcPts val="1800"/>
              </a:lnSpc>
              <a:buNone/>
            </a:pPr>
            <a:r>
              <a:rPr lang="en-US" sz="1500" dirty="0">
                <a:solidFill>
                  <a:srgbClr val="F0F8FF"/>
                </a:solidFill>
                <a:latin typeface="Roboto-Regular" pitchFamily="34" charset="0"/>
                <a:ea typeface="Roboto-Regular" pitchFamily="34" charset="-122"/>
                <a:cs typeface="Roboto-Regular" pitchFamily="34" charset="-120"/>
              </a:rPr>
              <a:t>
</a:t>
            </a:r>
            <a:pPr algn="l" indent="0" marL="0">
              <a:lnSpc>
                <a:spcPts val="1800"/>
              </a:lnSpc>
              <a:buNone/>
            </a:pPr>
            <a:r>
              <a:rPr lang="en-US" sz="1500" dirty="0">
                <a:solidFill>
                  <a:srgbClr val="F0F8FF"/>
                </a:solidFill>
                <a:latin typeface="Roboto-Regular" pitchFamily="34" charset="0"/>
                <a:ea typeface="Roboto-Regular" pitchFamily="34" charset="-122"/>
                <a:cs typeface="Roboto-Regular" pitchFamily="34" charset="-120"/>
              </a:rPr>
              <a:t>за микросекунды</a:t>
            </a:r>
            <a:pPr algn="l" indent="0" marL="0">
              <a:lnSpc>
                <a:spcPts val="1800"/>
              </a:lnSpc>
              <a:buNone/>
            </a:pPr>
            <a:r>
              <a:rPr lang="en-US" sz="1500" dirty="0">
                <a:solidFill>
                  <a:srgbClr val="F0F8FF"/>
                </a:solidFill>
                <a:latin typeface="Roboto-Regular" pitchFamily="34" charset="0"/>
                <a:ea typeface="Roboto-Regular" pitchFamily="34" charset="-122"/>
                <a:cs typeface="Roboto-Regular" pitchFamily="34" charset="-120"/>
              </a:rPr>
              <a:t>
</a:t>
            </a:r>
            <a:pPr algn="l" indent="0" marL="0">
              <a:lnSpc>
                <a:spcPts val="1800"/>
              </a:lnSpc>
              <a:buNone/>
            </a:pPr>
            <a:r>
              <a:rPr lang="en-US" sz="1500" dirty="0">
                <a:solidFill>
                  <a:srgbClr val="F0F8FF"/>
                </a:solidFill>
                <a:latin typeface="Roboto-Regular" pitchFamily="34" charset="0"/>
                <a:ea typeface="Roboto-Regular" pitchFamily="34" charset="-122"/>
                <a:cs typeface="Roboto-Regular" pitchFamily="34" charset="-120"/>
              </a:rPr>
              <a:t>• Новые векторы атак через ИИ-интеграцию</a:t>
            </a:r>
            <a:endParaRPr lang="en-US" sz="1500" dirty="0"/>
          </a:p>
        </p:txBody>
      </p:sp>
      <p:sp>
        <p:nvSpPr>
          <p:cNvPr id="12" name="Text 5"/>
          <p:cNvSpPr/>
          <p:nvPr/>
        </p:nvSpPr>
        <p:spPr>
          <a:xfrm>
            <a:off x="1752600" y="3752850"/>
            <a:ext cx="6799808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500" dirty="0">
                <a:solidFill>
                  <a:srgbClr val="F0F8FF"/>
                </a:solidFill>
                <a:latin typeface="Roboto-Regular" pitchFamily="34" charset="0"/>
                <a:ea typeface="Roboto-Regular" pitchFamily="34" charset="-122"/>
                <a:cs typeface="Roboto-Regular" pitchFamily="34" charset="-120"/>
              </a:rPr>
              <a:t>• Кто несет ответственность за ошибки автономных систем?</a:t>
            </a:r>
            <a:pPr algn="l" indent="0" marL="0">
              <a:lnSpc>
                <a:spcPts val="1800"/>
              </a:lnSpc>
              <a:buNone/>
            </a:pPr>
            <a:r>
              <a:rPr lang="en-US" sz="1500" dirty="0">
                <a:solidFill>
                  <a:srgbClr val="F0F8FF"/>
                </a:solidFill>
                <a:latin typeface="Roboto-Regular" pitchFamily="34" charset="0"/>
                <a:ea typeface="Roboto-Regular" pitchFamily="34" charset="-122"/>
                <a:cs typeface="Roboto-Regular" pitchFamily="34" charset="-120"/>
              </a:rPr>
              <a:t>
</a:t>
            </a:r>
            <a:pPr algn="l" indent="0" marL="0">
              <a:lnSpc>
                <a:spcPts val="1800"/>
              </a:lnSpc>
              <a:buNone/>
            </a:pPr>
            <a:r>
              <a:rPr lang="en-US" sz="1500" dirty="0">
                <a:solidFill>
                  <a:srgbClr val="F0F8FF"/>
                </a:solidFill>
                <a:latin typeface="Roboto-Regular" pitchFamily="34" charset="0"/>
                <a:ea typeface="Roboto-Regular" pitchFamily="34" charset="-122"/>
                <a:cs typeface="Roboto-Regular" pitchFamily="34" charset="-120"/>
              </a:rPr>
              <a:t>• Критически важные миссии и человеческие жизни</a:t>
            </a:r>
            <a:pPr algn="l" indent="0" marL="0">
              <a:lnSpc>
                <a:spcPts val="1800"/>
              </a:lnSpc>
              <a:buNone/>
            </a:pPr>
            <a:r>
              <a:rPr lang="en-US" sz="1500" dirty="0">
                <a:solidFill>
                  <a:srgbClr val="F0F8FF"/>
                </a:solidFill>
                <a:latin typeface="Roboto-Regular" pitchFamily="34" charset="0"/>
                <a:ea typeface="Roboto-Regular" pitchFamily="34" charset="-122"/>
                <a:cs typeface="Roboto-Regular" pitchFamily="34" charset="-120"/>
              </a:rPr>
              <a:t>
</a:t>
            </a:r>
            <a:pPr algn="l" indent="0" marL="0">
              <a:lnSpc>
                <a:spcPts val="1800"/>
              </a:lnSpc>
              <a:buNone/>
            </a:pPr>
            <a:r>
              <a:rPr lang="en-US" sz="1500" dirty="0">
                <a:solidFill>
                  <a:srgbClr val="F0F8FF"/>
                </a:solidFill>
                <a:latin typeface="Roboto-Regular" pitchFamily="34" charset="0"/>
                <a:ea typeface="Roboto-Regular" pitchFamily="34" charset="-122"/>
                <a:cs typeface="Roboto-Regular" pitchFamily="34" charset="-120"/>
              </a:rPr>
              <a:t>• Необходимость прозрачности и объяснимости ИИ</a:t>
            </a:r>
            <a:endParaRPr lang="en-US" sz="1500" dirty="0"/>
          </a:p>
        </p:txBody>
      </p:sp>
      <p:sp>
        <p:nvSpPr>
          <p:cNvPr id="13" name="Text 6"/>
          <p:cNvSpPr/>
          <p:nvPr/>
        </p:nvSpPr>
        <p:spPr>
          <a:xfrm>
            <a:off x="1752600" y="5343525"/>
            <a:ext cx="6757988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500" dirty="0">
                <a:solidFill>
                  <a:srgbClr val="F0F8FF"/>
                </a:solidFill>
                <a:latin typeface="Roboto-Regular" pitchFamily="34" charset="0"/>
                <a:ea typeface="Roboto-Regular" pitchFamily="34" charset="-122"/>
                <a:cs typeface="Roboto-Regular" pitchFamily="34" charset="-120"/>
              </a:rPr>
              <a:t>• Существующие космические договоры не регулируют</a:t>
            </a:r>
            <a:pPr algn="l" indent="0" marL="0">
              <a:lnSpc>
                <a:spcPts val="1800"/>
              </a:lnSpc>
              <a:buNone/>
            </a:pPr>
            <a:r>
              <a:rPr lang="en-US" sz="1500" dirty="0">
                <a:solidFill>
                  <a:srgbClr val="F0F8FF"/>
                </a:solidFill>
                <a:latin typeface="Roboto-Regular" pitchFamily="34" charset="0"/>
                <a:ea typeface="Roboto-Regular" pitchFamily="34" charset="-122"/>
                <a:cs typeface="Roboto-Regular" pitchFamily="34" charset="-120"/>
              </a:rPr>
              <a:t>
</a:t>
            </a:r>
            <a:pPr algn="l" indent="0" marL="0">
              <a:lnSpc>
                <a:spcPts val="1800"/>
              </a:lnSpc>
              <a:buNone/>
            </a:pPr>
            <a:r>
              <a:rPr lang="en-US" sz="1500" dirty="0">
                <a:solidFill>
                  <a:srgbClr val="F0F8FF"/>
                </a:solidFill>
                <a:latin typeface="Roboto-Regular" pitchFamily="34" charset="0"/>
                <a:ea typeface="Roboto-Regular" pitchFamily="34" charset="-122"/>
                <a:cs typeface="Roboto-Regular" pitchFamily="34" charset="-120"/>
              </a:rPr>
              <a:t>автономный ИИ</a:t>
            </a:r>
            <a:pPr algn="l" indent="0" marL="0">
              <a:lnSpc>
                <a:spcPts val="1800"/>
              </a:lnSpc>
              <a:buNone/>
            </a:pPr>
            <a:r>
              <a:rPr lang="en-US" sz="1500" dirty="0">
                <a:solidFill>
                  <a:srgbClr val="F0F8FF"/>
                </a:solidFill>
                <a:latin typeface="Roboto-Regular" pitchFamily="34" charset="0"/>
                <a:ea typeface="Roboto-Regular" pitchFamily="34" charset="-122"/>
                <a:cs typeface="Roboto-Regular" pitchFamily="34" charset="-120"/>
              </a:rPr>
              <a:t>
</a:t>
            </a:r>
            <a:pPr algn="l" indent="0" marL="0">
              <a:lnSpc>
                <a:spcPts val="1800"/>
              </a:lnSpc>
              <a:buNone/>
            </a:pPr>
            <a:r>
              <a:rPr lang="en-US" sz="1500" dirty="0">
                <a:solidFill>
                  <a:srgbClr val="F0F8FF"/>
                </a:solidFill>
                <a:latin typeface="Roboto-Regular" pitchFamily="34" charset="0"/>
                <a:ea typeface="Roboto-Regular" pitchFamily="34" charset="-122"/>
                <a:cs typeface="Roboto-Regular" pitchFamily="34" charset="-120"/>
              </a:rPr>
              <a:t>• Правовой вакуум в космическом праве</a:t>
            </a:r>
            <a:pPr algn="l" indent="0" marL="0">
              <a:lnSpc>
                <a:spcPts val="1800"/>
              </a:lnSpc>
              <a:buNone/>
            </a:pPr>
            <a:r>
              <a:rPr lang="en-US" sz="1500" dirty="0">
                <a:solidFill>
                  <a:srgbClr val="F0F8FF"/>
                </a:solidFill>
                <a:latin typeface="Roboto-Regular" pitchFamily="34" charset="0"/>
                <a:ea typeface="Roboto-Regular" pitchFamily="34" charset="-122"/>
                <a:cs typeface="Roboto-Regular" pitchFamily="34" charset="-120"/>
              </a:rPr>
              <a:t>
</a:t>
            </a:r>
            <a:pPr algn="l" indent="0" marL="0">
              <a:lnSpc>
                <a:spcPts val="1800"/>
              </a:lnSpc>
              <a:buNone/>
            </a:pPr>
            <a:r>
              <a:rPr lang="en-US" sz="1500" dirty="0">
                <a:solidFill>
                  <a:srgbClr val="F0F8FF"/>
                </a:solidFill>
                <a:latin typeface="Roboto-Regular" pitchFamily="34" charset="0"/>
                <a:ea typeface="Roboto-Regular" pitchFamily="34" charset="-122"/>
                <a:cs typeface="Roboto-Regular" pitchFamily="34" charset="-120"/>
              </a:rPr>
              <a:t>• Необходимость новых международных норм и стандартов</a:t>
            </a:r>
            <a:endParaRPr lang="en-US" sz="15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157" y="1200150"/>
            <a:ext cx="4462165" cy="44577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-2295540" y="314325"/>
            <a:ext cx="17762220" cy="48012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3780"/>
              </a:lnSpc>
              <a:buNone/>
            </a:pPr>
            <a:r>
              <a:rPr lang="en-US" sz="3150" b="1" spc="60" kern="0" dirty="0">
                <a:solidFill>
                  <a:srgbClr val="E0E0E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Будущее: Роли спутников и дата-центры</a:t>
            </a:r>
            <a:endParaRPr lang="en-US" sz="3150" dirty="0"/>
          </a:p>
        </p:txBody>
      </p:sp>
      <p:sp>
        <p:nvSpPr>
          <p:cNvPr id="5" name="Text 1"/>
          <p:cNvSpPr/>
          <p:nvPr/>
        </p:nvSpPr>
        <p:spPr>
          <a:xfrm>
            <a:off x="-1045369" y="6115050"/>
            <a:ext cx="15087600" cy="27429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2160"/>
              </a:lnSpc>
              <a:buNone/>
            </a:pPr>
            <a:r>
              <a:rPr lang="en-US" sz="1800" b="1" dirty="0">
                <a:solidFill>
                  <a:srgbClr val="CFE8ED"/>
                </a:solidFill>
                <a:latin typeface="OpenSans-Bold" pitchFamily="34" charset="0"/>
                <a:ea typeface="OpenSans-Bold" pitchFamily="34" charset="-122"/>
                <a:cs typeface="OpenSans-Bold" pitchFamily="34" charset="-120"/>
              </a:rPr>
              <a:t>“От единичных спутников к интеллектуальным экосистемам”</a:t>
            </a:r>
            <a:endParaRPr lang="en-US" sz="1800" dirty="0"/>
          </a:p>
        </p:txBody>
      </p:sp>
      <p:sp>
        <p:nvSpPr>
          <p:cNvPr id="6" name="Text 2"/>
          <p:cNvSpPr/>
          <p:nvPr/>
        </p:nvSpPr>
        <p:spPr>
          <a:xfrm>
            <a:off x="6257925" y="1352550"/>
            <a:ext cx="4000500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75" b="1" dirty="0">
                <a:solidFill>
                  <a:srgbClr val="66B2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Роли спутников</a:t>
            </a:r>
            <a:endParaRPr lang="en-US" sz="1875" dirty="0"/>
          </a:p>
        </p:txBody>
      </p:sp>
      <p:sp>
        <p:nvSpPr>
          <p:cNvPr id="7" name="Text 3"/>
          <p:cNvSpPr/>
          <p:nvPr/>
        </p:nvSpPr>
        <p:spPr>
          <a:xfrm>
            <a:off x="6257925" y="3467100"/>
            <a:ext cx="7098030" cy="30867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2430"/>
              </a:lnSpc>
              <a:buNone/>
            </a:pPr>
            <a:r>
              <a:rPr lang="en-US" sz="2025" b="1" dirty="0">
                <a:solidFill>
                  <a:srgbClr val="66B2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Орбитальные дата-центры</a:t>
            </a:r>
            <a:endParaRPr lang="en-US" sz="2025" dirty="0"/>
          </a:p>
        </p:txBody>
      </p:sp>
      <p:sp>
        <p:nvSpPr>
          <p:cNvPr id="8" name="Text 4"/>
          <p:cNvSpPr/>
          <p:nvPr/>
        </p:nvSpPr>
        <p:spPr>
          <a:xfrm>
            <a:off x="6296025" y="1752600"/>
            <a:ext cx="5553075" cy="12382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00" dirty="0">
                <a:solidFill>
                  <a:srgbClr val="F8F8F8"/>
                </a:solidFill>
                <a:latin typeface="Roboto-Regular" pitchFamily="34" charset="0"/>
                <a:ea typeface="Roboto-Regular" pitchFamily="34" charset="-122"/>
                <a:cs typeface="Roboto-Regular" pitchFamily="34" charset="-120"/>
              </a:rPr>
              <a:t>• Самоорганизующиеся группы малых спутников</a:t>
            </a:r>
            <a:pPr algn="l" indent="0" marL="0">
              <a:lnSpc>
                <a:spcPts val="1950"/>
              </a:lnSpc>
              <a:buNone/>
            </a:pPr>
            <a:r>
              <a:rPr lang="en-US" sz="1500" dirty="0">
                <a:solidFill>
                  <a:srgbClr val="F8F8F8"/>
                </a:solidFill>
                <a:latin typeface="Roboto-Regular" pitchFamily="34" charset="0"/>
                <a:ea typeface="Roboto-Regular" pitchFamily="34" charset="-122"/>
                <a:cs typeface="Roboto-Regular" pitchFamily="34" charset="-120"/>
              </a:rPr>
              <a:t>
</a:t>
            </a:r>
            <a:pPr algn="l" indent="0" marL="0">
              <a:lnSpc>
                <a:spcPts val="1950"/>
              </a:lnSpc>
              <a:buNone/>
            </a:pPr>
            <a:r>
              <a:rPr lang="en-US" sz="1500" dirty="0">
                <a:solidFill>
                  <a:srgbClr val="F8F8F8"/>
                </a:solidFill>
                <a:latin typeface="Roboto-Regular" pitchFamily="34" charset="0"/>
                <a:ea typeface="Roboto-Regular" pitchFamily="34" charset="-122"/>
                <a:cs typeface="Roboto-Regular" pitchFamily="34" charset="-120"/>
              </a:rPr>
              <a:t>• Распределенная автономия и коллективный</a:t>
            </a:r>
            <a:pPr algn="l" indent="0" marL="0">
              <a:lnSpc>
                <a:spcPts val="1950"/>
              </a:lnSpc>
              <a:buNone/>
            </a:pPr>
            <a:r>
              <a:rPr lang="en-US" sz="1500" dirty="0">
                <a:solidFill>
                  <a:srgbClr val="F8F8F8"/>
                </a:solidFill>
                <a:latin typeface="Roboto-Regular" pitchFamily="34" charset="0"/>
                <a:ea typeface="Roboto-Regular" pitchFamily="34" charset="-122"/>
                <a:cs typeface="Roboto-Regular" pitchFamily="34" charset="-120"/>
              </a:rPr>
              <a:t>
</a:t>
            </a:r>
            <a:pPr algn="l" indent="0" marL="0">
              <a:lnSpc>
                <a:spcPts val="1950"/>
              </a:lnSpc>
              <a:buNone/>
            </a:pPr>
            <a:r>
              <a:rPr lang="en-US" sz="1500" dirty="0">
                <a:solidFill>
                  <a:srgbClr val="F8F8F8"/>
                </a:solidFill>
                <a:latin typeface="Roboto-Regular" pitchFamily="34" charset="0"/>
                <a:ea typeface="Roboto-Regular" pitchFamily="34" charset="-122"/>
                <a:cs typeface="Roboto-Regular" pitchFamily="34" charset="-120"/>
              </a:rPr>
              <a:t>интеллект</a:t>
            </a:r>
            <a:pPr algn="l" indent="0" marL="0">
              <a:lnSpc>
                <a:spcPts val="1950"/>
              </a:lnSpc>
              <a:buNone/>
            </a:pPr>
            <a:r>
              <a:rPr lang="en-US" sz="1500" dirty="0">
                <a:solidFill>
                  <a:srgbClr val="F8F8F8"/>
                </a:solidFill>
                <a:latin typeface="Roboto-Regular" pitchFamily="34" charset="0"/>
                <a:ea typeface="Roboto-Regular" pitchFamily="34" charset="-122"/>
                <a:cs typeface="Roboto-Regular" pitchFamily="34" charset="-120"/>
              </a:rPr>
              <a:t>
</a:t>
            </a:r>
            <a:pPr algn="l" indent="0" marL="0">
              <a:lnSpc>
                <a:spcPts val="1950"/>
              </a:lnSpc>
              <a:buNone/>
            </a:pPr>
            <a:r>
              <a:rPr lang="en-US" sz="1500" dirty="0">
                <a:solidFill>
                  <a:srgbClr val="F8F8F8"/>
                </a:solidFill>
                <a:latin typeface="Roboto-Regular" pitchFamily="34" charset="0"/>
                <a:ea typeface="Roboto-Regular" pitchFamily="34" charset="-122"/>
                <a:cs typeface="Roboto-Regular" pitchFamily="34" charset="-120"/>
              </a:rPr>
              <a:t>• Повышенная отказоустойчивость и гибкость</a:t>
            </a:r>
            <a:pPr algn="l" indent="0" marL="0">
              <a:lnSpc>
                <a:spcPts val="1950"/>
              </a:lnSpc>
              <a:buNone/>
            </a:pPr>
            <a:r>
              <a:rPr lang="en-US" sz="1500" dirty="0">
                <a:solidFill>
                  <a:srgbClr val="F8F8F8"/>
                </a:solidFill>
                <a:latin typeface="Roboto-Regular" pitchFamily="34" charset="0"/>
                <a:ea typeface="Roboto-Regular" pitchFamily="34" charset="-122"/>
                <a:cs typeface="Roboto-Regular" pitchFamily="34" charset="-120"/>
              </a:rPr>
              <a:t>
</a:t>
            </a:r>
            <a:pPr algn="l" indent="0" marL="0">
              <a:lnSpc>
                <a:spcPts val="1950"/>
              </a:lnSpc>
              <a:buNone/>
            </a:pPr>
            <a:r>
              <a:rPr lang="en-US" sz="1500" dirty="0">
                <a:solidFill>
                  <a:srgbClr val="F8F8F8"/>
                </a:solidFill>
                <a:latin typeface="Roboto-Regular" pitchFamily="34" charset="0"/>
                <a:ea typeface="Roboto-Regular" pitchFamily="34" charset="-122"/>
                <a:cs typeface="Roboto-Regular" pitchFamily="34" charset="-120"/>
              </a:rPr>
              <a:t>• Координация для сложных научных задач</a:t>
            </a:r>
            <a:endParaRPr lang="en-US" sz="1500" dirty="0"/>
          </a:p>
        </p:txBody>
      </p:sp>
      <p:sp>
        <p:nvSpPr>
          <p:cNvPr id="9" name="Text 5"/>
          <p:cNvSpPr/>
          <p:nvPr/>
        </p:nvSpPr>
        <p:spPr>
          <a:xfrm>
            <a:off x="6296025" y="3867150"/>
            <a:ext cx="5553075" cy="14859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00" dirty="0">
                <a:solidFill>
                  <a:srgbClr val="F8F8F8"/>
                </a:solidFill>
                <a:latin typeface="Roboto-Regular" pitchFamily="34" charset="0"/>
                <a:ea typeface="Roboto-Regular" pitchFamily="34" charset="-122"/>
                <a:cs typeface="Roboto-Regular" pitchFamily="34" charset="-120"/>
              </a:rPr>
              <a:t>• Вычислительные мощности непосредственно в</a:t>
            </a:r>
            <a:pPr algn="l" indent="0" marL="0">
              <a:lnSpc>
                <a:spcPts val="1950"/>
              </a:lnSpc>
              <a:buNone/>
            </a:pPr>
            <a:r>
              <a:rPr lang="en-US" sz="1500" dirty="0">
                <a:solidFill>
                  <a:srgbClr val="F8F8F8"/>
                </a:solidFill>
                <a:latin typeface="Roboto-Regular" pitchFamily="34" charset="0"/>
                <a:ea typeface="Roboto-Regular" pitchFamily="34" charset="-122"/>
                <a:cs typeface="Roboto-Regular" pitchFamily="34" charset="-120"/>
              </a:rPr>
              <a:t>
</a:t>
            </a:r>
            <a:pPr algn="l" indent="0" marL="0">
              <a:lnSpc>
                <a:spcPts val="1950"/>
              </a:lnSpc>
              <a:buNone/>
            </a:pPr>
            <a:r>
              <a:rPr lang="en-US" sz="1500" dirty="0">
                <a:solidFill>
                  <a:srgbClr val="F8F8F8"/>
                </a:solidFill>
                <a:latin typeface="Roboto-Regular" pitchFamily="34" charset="0"/>
                <a:ea typeface="Roboto-Regular" pitchFamily="34" charset="-122"/>
                <a:cs typeface="Roboto-Regular" pitchFamily="34" charset="-120"/>
              </a:rPr>
              <a:t>космосе</a:t>
            </a:r>
            <a:pPr algn="l" indent="0" marL="0">
              <a:lnSpc>
                <a:spcPts val="1950"/>
              </a:lnSpc>
              <a:buNone/>
            </a:pPr>
            <a:r>
              <a:rPr lang="en-US" sz="1500" dirty="0">
                <a:solidFill>
                  <a:srgbClr val="F8F8F8"/>
                </a:solidFill>
                <a:latin typeface="Roboto-Regular" pitchFamily="34" charset="0"/>
                <a:ea typeface="Roboto-Regular" pitchFamily="34" charset="-122"/>
                <a:cs typeface="Roboto-Regular" pitchFamily="34" charset="-120"/>
              </a:rPr>
              <a:t>
</a:t>
            </a:r>
            <a:pPr algn="l" indent="0" marL="0">
              <a:lnSpc>
                <a:spcPts val="1950"/>
              </a:lnSpc>
              <a:buNone/>
            </a:pPr>
            <a:r>
              <a:rPr lang="en-US" sz="1500" dirty="0">
                <a:solidFill>
                  <a:srgbClr val="F8F8F8"/>
                </a:solidFill>
                <a:latin typeface="Roboto-Regular" pitchFamily="34" charset="0"/>
                <a:ea typeface="Roboto-Regular" pitchFamily="34" charset="-122"/>
                <a:cs typeface="Roboto-Regular" pitchFamily="34" charset="-120"/>
              </a:rPr>
              <a:t>• Постоянное солнечное питание и естественное</a:t>
            </a:r>
            <a:pPr algn="l" indent="0" marL="0">
              <a:lnSpc>
                <a:spcPts val="1950"/>
              </a:lnSpc>
              <a:buNone/>
            </a:pPr>
            <a:r>
              <a:rPr lang="en-US" sz="1500" dirty="0">
                <a:solidFill>
                  <a:srgbClr val="F8F8F8"/>
                </a:solidFill>
                <a:latin typeface="Roboto-Regular" pitchFamily="34" charset="0"/>
                <a:ea typeface="Roboto-Regular" pitchFamily="34" charset="-122"/>
                <a:cs typeface="Roboto-Regular" pitchFamily="34" charset="-120"/>
              </a:rPr>
              <a:t>
</a:t>
            </a:r>
            <a:pPr algn="l" indent="0" marL="0">
              <a:lnSpc>
                <a:spcPts val="1950"/>
              </a:lnSpc>
              <a:buNone/>
            </a:pPr>
            <a:r>
              <a:rPr lang="en-US" sz="1500" dirty="0">
                <a:solidFill>
                  <a:srgbClr val="F8F8F8"/>
                </a:solidFill>
                <a:latin typeface="Roboto-Regular" pitchFamily="34" charset="0"/>
                <a:ea typeface="Roboto-Regular" pitchFamily="34" charset="-122"/>
                <a:cs typeface="Roboto-Regular" pitchFamily="34" charset="-120"/>
              </a:rPr>
              <a:t>охлаждение</a:t>
            </a:r>
            <a:pPr algn="l" indent="0" marL="0">
              <a:lnSpc>
                <a:spcPts val="1950"/>
              </a:lnSpc>
              <a:buNone/>
            </a:pPr>
            <a:r>
              <a:rPr lang="en-US" sz="1500" dirty="0">
                <a:solidFill>
                  <a:srgbClr val="F8F8F8"/>
                </a:solidFill>
                <a:latin typeface="Roboto-Regular" pitchFamily="34" charset="0"/>
                <a:ea typeface="Roboto-Regular" pitchFamily="34" charset="-122"/>
                <a:cs typeface="Roboto-Regular" pitchFamily="34" charset="-120"/>
              </a:rPr>
              <a:t>
</a:t>
            </a:r>
            <a:pPr algn="l" indent="0" marL="0">
              <a:lnSpc>
                <a:spcPts val="1950"/>
              </a:lnSpc>
              <a:buNone/>
            </a:pPr>
            <a:r>
              <a:rPr lang="en-US" sz="1500" dirty="0">
                <a:solidFill>
                  <a:srgbClr val="F8F8F8"/>
                </a:solidFill>
                <a:latin typeface="Roboto-Regular" pitchFamily="34" charset="0"/>
                <a:ea typeface="Roboto-Regular" pitchFamily="34" charset="-122"/>
                <a:cs typeface="Roboto-Regular" pitchFamily="34" charset="-120"/>
              </a:rPr>
              <a:t>• Глобальная ИИ-инфраструктура без задержек</a:t>
            </a:r>
            <a:pPr algn="l" indent="0" marL="0">
              <a:lnSpc>
                <a:spcPts val="1950"/>
              </a:lnSpc>
              <a:buNone/>
            </a:pPr>
            <a:r>
              <a:rPr lang="en-US" sz="1500" dirty="0">
                <a:solidFill>
                  <a:srgbClr val="F8F8F8"/>
                </a:solidFill>
                <a:latin typeface="Roboto-Regular" pitchFamily="34" charset="0"/>
                <a:ea typeface="Roboto-Regular" pitchFamily="34" charset="-122"/>
                <a:cs typeface="Roboto-Regular" pitchFamily="34" charset="-120"/>
              </a:rPr>
              <a:t>
</a:t>
            </a:r>
            <a:pPr algn="l" indent="0" marL="0">
              <a:lnSpc>
                <a:spcPts val="1950"/>
              </a:lnSpc>
              <a:buNone/>
            </a:pPr>
            <a:r>
              <a:rPr lang="en-US" sz="1500" dirty="0">
                <a:solidFill>
                  <a:srgbClr val="F8F8F8"/>
                </a:solidFill>
                <a:latin typeface="Roboto-Regular" pitchFamily="34" charset="0"/>
                <a:ea typeface="Roboto-Regular" pitchFamily="34" charset="-122"/>
                <a:cs typeface="Roboto-Regular" pitchFamily="34" charset="-120"/>
              </a:rPr>
              <a:t>• Обработка петабайтов данных на орбите</a:t>
            </a:r>
            <a:endParaRPr lang="en-US" sz="15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8188" y="1769269"/>
            <a:ext cx="3718471" cy="3442692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57225" y="466725"/>
            <a:ext cx="5943600" cy="589359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indent="0" marL="0">
              <a:lnSpc>
                <a:spcPts val="4641"/>
              </a:lnSpc>
              <a:buNone/>
            </a:pPr>
            <a:r>
              <a:rPr lang="en-US" sz="3900" b="1" dirty="0">
                <a:solidFill>
                  <a:srgbClr val="F0F0F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Заключение</a:t>
            </a:r>
            <a:endParaRPr lang="en-US" sz="3900" dirty="0"/>
          </a:p>
        </p:txBody>
      </p:sp>
      <p:sp>
        <p:nvSpPr>
          <p:cNvPr id="5" name="Text 1"/>
          <p:cNvSpPr/>
          <p:nvPr/>
        </p:nvSpPr>
        <p:spPr>
          <a:xfrm>
            <a:off x="657225" y="5143500"/>
            <a:ext cx="6629400" cy="383977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indent="0" marL="0">
              <a:lnSpc>
                <a:spcPts val="3023"/>
              </a:lnSpc>
              <a:buNone/>
            </a:pPr>
            <a:r>
              <a:rPr lang="en-US" sz="2175" b="1" dirty="0">
                <a:solidFill>
                  <a:srgbClr val="77C2E2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Вопросы и обсуждение</a:t>
            </a:r>
            <a:endParaRPr lang="en-US" sz="2175" dirty="0"/>
          </a:p>
        </p:txBody>
      </p:sp>
      <p:sp>
        <p:nvSpPr>
          <p:cNvPr id="6" name="Text 2"/>
          <p:cNvSpPr/>
          <p:nvPr/>
        </p:nvSpPr>
        <p:spPr>
          <a:xfrm>
            <a:off x="657225" y="1362075"/>
            <a:ext cx="7323683" cy="1535906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indent="0" marL="0">
              <a:lnSpc>
                <a:spcPts val="3023"/>
              </a:lnSpc>
              <a:buNone/>
            </a:pPr>
            <a:r>
              <a:rPr lang="en-US" sz="2175" dirty="0">
                <a:solidFill>
                  <a:srgbClr val="77C2E2"/>
                </a:solidFill>
                <a:latin typeface="Roboto-Regular" pitchFamily="34" charset="0"/>
                <a:ea typeface="Roboto-Regular" pitchFamily="34" charset="-122"/>
                <a:cs typeface="Roboto-Regular" pitchFamily="34" charset="-120"/>
              </a:rPr>
              <a:t>Искусственный интеллект трансформирует</a:t>
            </a:r>
            <a:pPr indent="0" marL="0">
              <a:lnSpc>
                <a:spcPts val="3023"/>
              </a:lnSpc>
              <a:buNone/>
            </a:pPr>
            <a:r>
              <a:rPr lang="en-US" sz="2175" dirty="0">
                <a:solidFill>
                  <a:srgbClr val="77C2E2"/>
                </a:solidFill>
                <a:latin typeface="Roboto-Regular" pitchFamily="34" charset="0"/>
                <a:ea typeface="Roboto-Regular" pitchFamily="34" charset="-122"/>
                <a:cs typeface="Roboto-Regular" pitchFamily="34" charset="-120"/>
              </a:rPr>
              <a:t>
</a:t>
            </a:r>
            <a:pPr indent="0" marL="0">
              <a:lnSpc>
                <a:spcPts val="3023"/>
              </a:lnSpc>
              <a:buNone/>
            </a:pPr>
            <a:r>
              <a:rPr lang="en-US" sz="2175" dirty="0">
                <a:solidFill>
                  <a:srgbClr val="77C2E2"/>
                </a:solidFill>
                <a:latin typeface="Roboto-Regular" pitchFamily="34" charset="0"/>
                <a:ea typeface="Roboto-Regular" pitchFamily="34" charset="-122"/>
                <a:cs typeface="Roboto-Regular" pitchFamily="34" charset="-120"/>
              </a:rPr>
              <a:t>спутники из пассивных инструментов</a:t>
            </a:r>
            <a:pPr indent="0" marL="0">
              <a:lnSpc>
                <a:spcPts val="3023"/>
              </a:lnSpc>
              <a:buNone/>
            </a:pPr>
            <a:r>
              <a:rPr lang="en-US" sz="2175" dirty="0">
                <a:solidFill>
                  <a:srgbClr val="77C2E2"/>
                </a:solidFill>
                <a:latin typeface="Roboto-Regular" pitchFamily="34" charset="0"/>
                <a:ea typeface="Roboto-Regular" pitchFamily="34" charset="-122"/>
                <a:cs typeface="Roboto-Regular" pitchFamily="34" charset="-120"/>
              </a:rPr>
              <a:t>
</a:t>
            </a:r>
            <a:pPr indent="0" marL="0">
              <a:lnSpc>
                <a:spcPts val="3023"/>
              </a:lnSpc>
              <a:buNone/>
            </a:pPr>
            <a:r>
              <a:rPr lang="en-US" sz="2175" dirty="0">
                <a:solidFill>
                  <a:srgbClr val="77C2E2"/>
                </a:solidFill>
                <a:latin typeface="Roboto-Regular" pitchFamily="34" charset="0"/>
                <a:ea typeface="Roboto-Regular" pitchFamily="34" charset="-122"/>
                <a:cs typeface="Roboto-Regular" pitchFamily="34" charset="-120"/>
              </a:rPr>
              <a:t>сбора данных в активные,</a:t>
            </a:r>
            <a:pPr indent="0" marL="0">
              <a:lnSpc>
                <a:spcPts val="3023"/>
              </a:lnSpc>
              <a:buNone/>
            </a:pPr>
            <a:r>
              <a:rPr lang="en-US" sz="2175" dirty="0">
                <a:solidFill>
                  <a:srgbClr val="77C2E2"/>
                </a:solidFill>
                <a:latin typeface="Roboto-Regular" pitchFamily="34" charset="0"/>
                <a:ea typeface="Roboto-Regular" pitchFamily="34" charset="-122"/>
                <a:cs typeface="Roboto-Regular" pitchFamily="34" charset="-120"/>
              </a:rPr>
              <a:t>
</a:t>
            </a:r>
            <a:pPr indent="0" marL="0">
              <a:lnSpc>
                <a:spcPts val="3023"/>
              </a:lnSpc>
              <a:buNone/>
            </a:pPr>
            <a:r>
              <a:rPr lang="en-US" sz="2175" dirty="0">
                <a:solidFill>
                  <a:srgbClr val="77C2E2"/>
                </a:solidFill>
                <a:latin typeface="Roboto-Regular" pitchFamily="34" charset="0"/>
                <a:ea typeface="Roboto-Regular" pitchFamily="34" charset="-122"/>
                <a:cs typeface="Roboto-Regular" pitchFamily="34" charset="-120"/>
              </a:rPr>
              <a:t>интеллектуальные системы</a:t>
            </a:r>
            <a:endParaRPr lang="en-US" sz="2175" dirty="0"/>
          </a:p>
        </p:txBody>
      </p:sp>
      <p:sp>
        <p:nvSpPr>
          <p:cNvPr id="7" name="Text 3"/>
          <p:cNvSpPr/>
          <p:nvPr/>
        </p:nvSpPr>
        <p:spPr>
          <a:xfrm>
            <a:off x="657225" y="5676900"/>
            <a:ext cx="13407390" cy="260747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indent="0" marL="0">
              <a:lnSpc>
                <a:spcPts val="2053"/>
              </a:lnSpc>
              <a:buNone/>
            </a:pPr>
            <a:r>
              <a:rPr lang="en-US" sz="1725" dirty="0">
                <a:solidFill>
                  <a:srgbClr val="F0F0F0"/>
                </a:solidFill>
                <a:latin typeface="Roboto-Regular" pitchFamily="34" charset="0"/>
                <a:ea typeface="Roboto-Regular" pitchFamily="34" charset="-122"/>
                <a:cs typeface="Roboto-Regular" pitchFamily="34" charset="-120"/>
              </a:rPr>
              <a:t>Спасибо за внимание! Готов ответить на ваши вопросы</a:t>
            </a:r>
            <a:endParaRPr lang="en-US" sz="1725" dirty="0"/>
          </a:p>
        </p:txBody>
      </p:sp>
      <p:sp>
        <p:nvSpPr>
          <p:cNvPr id="8" name="Text 4"/>
          <p:cNvSpPr/>
          <p:nvPr/>
        </p:nvSpPr>
        <p:spPr>
          <a:xfrm>
            <a:off x="742950" y="3209925"/>
            <a:ext cx="12618720" cy="23872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indent="0" marL="0">
              <a:lnSpc>
                <a:spcPts val="1880"/>
              </a:lnSpc>
              <a:buNone/>
            </a:pPr>
            <a:r>
              <a:rPr lang="en-US" sz="1725" dirty="0">
                <a:solidFill>
                  <a:srgbClr val="F0F0F0"/>
                </a:solidFill>
                <a:latin typeface="Roboto-Regular" pitchFamily="34" charset="0"/>
                <a:ea typeface="Roboto-Regular" pitchFamily="34" charset="-122"/>
                <a:cs typeface="Roboto-Regular" pitchFamily="34" charset="-120"/>
              </a:rPr>
              <a:t>• Автономное принятие решений в реальном времени</a:t>
            </a:r>
            <a:endParaRPr lang="en-US" sz="1725" dirty="0"/>
          </a:p>
        </p:txBody>
      </p:sp>
      <p:sp>
        <p:nvSpPr>
          <p:cNvPr id="9" name="Text 5"/>
          <p:cNvSpPr/>
          <p:nvPr/>
        </p:nvSpPr>
        <p:spPr>
          <a:xfrm>
            <a:off x="742950" y="3552825"/>
            <a:ext cx="9601200" cy="249138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indent="0" marL="0">
              <a:lnSpc>
                <a:spcPts val="1962"/>
              </a:lnSpc>
              <a:buNone/>
            </a:pPr>
            <a:r>
              <a:rPr lang="en-US" sz="1800" dirty="0">
                <a:solidFill>
                  <a:srgbClr val="F0F0F0"/>
                </a:solidFill>
                <a:latin typeface="Roboto-Regular" pitchFamily="34" charset="0"/>
                <a:ea typeface="Roboto-Regular" pitchFamily="34" charset="-122"/>
                <a:cs typeface="Roboto-Regular" pitchFamily="34" charset="-120"/>
              </a:rPr>
              <a:t>• Адаптация к изменяющимся условиям</a:t>
            </a:r>
            <a:endParaRPr lang="en-US" sz="1800" dirty="0"/>
          </a:p>
        </p:txBody>
      </p:sp>
      <p:sp>
        <p:nvSpPr>
          <p:cNvPr id="10" name="Text 6"/>
          <p:cNvSpPr/>
          <p:nvPr/>
        </p:nvSpPr>
        <p:spPr>
          <a:xfrm>
            <a:off x="742950" y="3895725"/>
            <a:ext cx="10698480" cy="249138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indent="0" marL="0">
              <a:lnSpc>
                <a:spcPts val="1962"/>
              </a:lnSpc>
              <a:buNone/>
            </a:pPr>
            <a:r>
              <a:rPr lang="en-US" sz="1800" dirty="0">
                <a:solidFill>
                  <a:srgbClr val="F0F0F0"/>
                </a:solidFill>
                <a:latin typeface="Roboto-Regular" pitchFamily="34" charset="0"/>
                <a:ea typeface="Roboto-Regular" pitchFamily="34" charset="-122"/>
                <a:cs typeface="Roboto-Regular" pitchFamily="34" charset="-120"/>
              </a:rPr>
              <a:t>• Революция в космических исследованиях</a:t>
            </a:r>
            <a:endParaRPr lang="en-US" sz="1800" dirty="0"/>
          </a:p>
        </p:txBody>
      </p:sp>
      <p:sp>
        <p:nvSpPr>
          <p:cNvPr id="11" name="Text 7"/>
          <p:cNvSpPr/>
          <p:nvPr/>
        </p:nvSpPr>
        <p:spPr>
          <a:xfrm>
            <a:off x="742950" y="4238625"/>
            <a:ext cx="10252710" cy="23872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indent="0" marL="0">
              <a:lnSpc>
                <a:spcPts val="1880"/>
              </a:lnSpc>
              <a:buNone/>
            </a:pPr>
            <a:r>
              <a:rPr lang="en-US" sz="1725" dirty="0">
                <a:solidFill>
                  <a:srgbClr val="F0F0F0"/>
                </a:solidFill>
                <a:latin typeface="Roboto-Regular" pitchFamily="34" charset="0"/>
                <a:ea typeface="Roboto-Regular" pitchFamily="34" charset="-122"/>
                <a:cs typeface="Roboto-Regular" pitchFamily="34" charset="-120"/>
              </a:rPr>
              <a:t>• Новые возможности для науки и бизнеса</a:t>
            </a:r>
            <a:endParaRPr lang="en-US" sz="1725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3867" y="2475607"/>
            <a:ext cx="4352479" cy="2523679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76275" y="561975"/>
            <a:ext cx="19621500" cy="61436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indent="0" marL="0">
              <a:lnSpc>
                <a:spcPts val="4838"/>
              </a:lnSpc>
              <a:buNone/>
            </a:pPr>
            <a:r>
              <a:rPr lang="en-US" sz="3750" b="1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Введение: Переход к «Космосу 2.0»</a:t>
            </a:r>
            <a:endParaRPr lang="en-US" sz="3750" dirty="0"/>
          </a:p>
        </p:txBody>
      </p:sp>
      <p:sp>
        <p:nvSpPr>
          <p:cNvPr id="5" name="Text 1"/>
          <p:cNvSpPr/>
          <p:nvPr/>
        </p:nvSpPr>
        <p:spPr>
          <a:xfrm>
            <a:off x="676275" y="1590675"/>
            <a:ext cx="9464040" cy="30867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indent="0" marL="0">
              <a:lnSpc>
                <a:spcPts val="2430"/>
              </a:lnSpc>
              <a:buNone/>
            </a:pPr>
            <a:r>
              <a:rPr lang="en-US" sz="2025" b="1" dirty="0">
                <a:solidFill>
                  <a:srgbClr val="00D8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«Космос 1.0» vs «Космос 2.0»</a:t>
            </a:r>
            <a:endParaRPr lang="en-US" sz="2025" dirty="0"/>
          </a:p>
        </p:txBody>
      </p:sp>
      <p:sp>
        <p:nvSpPr>
          <p:cNvPr id="6" name="Text 2"/>
          <p:cNvSpPr/>
          <p:nvPr/>
        </p:nvSpPr>
        <p:spPr>
          <a:xfrm>
            <a:off x="676275" y="5734050"/>
            <a:ext cx="6401693" cy="751284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indent="0" marL="0">
              <a:lnSpc>
                <a:spcPts val="2958"/>
              </a:lnSpc>
              <a:buNone/>
            </a:pPr>
            <a:r>
              <a:rPr lang="en-US" sz="2175" b="1" dirty="0">
                <a:solidFill>
                  <a:srgbClr val="00D8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Как ИИ меняет наше представление о</a:t>
            </a:r>
            <a:pPr indent="0" marL="0">
              <a:lnSpc>
                <a:spcPts val="2958"/>
              </a:lnSpc>
              <a:buNone/>
            </a:pPr>
            <a:r>
              <a:rPr lang="en-US" sz="2175" b="1" dirty="0">
                <a:solidFill>
                  <a:srgbClr val="00D8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
</a:t>
            </a:r>
            <a:pPr indent="0" marL="0">
              <a:lnSpc>
                <a:spcPts val="2958"/>
              </a:lnSpc>
              <a:buNone/>
            </a:pPr>
            <a:r>
              <a:rPr lang="en-US" sz="2175" b="1" dirty="0">
                <a:solidFill>
                  <a:srgbClr val="00D8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возможностях в космосе?</a:t>
            </a:r>
            <a:endParaRPr lang="en-US" sz="2175" dirty="0"/>
          </a:p>
        </p:txBody>
      </p:sp>
      <p:sp>
        <p:nvSpPr>
          <p:cNvPr id="7" name="Text 3"/>
          <p:cNvSpPr/>
          <p:nvPr/>
        </p:nvSpPr>
        <p:spPr>
          <a:xfrm>
            <a:off x="676275" y="2057400"/>
            <a:ext cx="2979420" cy="282625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indent="0" marL="0">
              <a:lnSpc>
                <a:spcPts val="2225"/>
              </a:lnSpc>
              <a:buNone/>
            </a:pPr>
            <a:r>
              <a:rPr lang="en-US" sz="1725" b="1" dirty="0">
                <a:solidFill>
                  <a:srgbClr val="00D8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Космос 1.0</a:t>
            </a:r>
            <a:endParaRPr lang="en-US" sz="1725" dirty="0"/>
          </a:p>
        </p:txBody>
      </p:sp>
      <p:sp>
        <p:nvSpPr>
          <p:cNvPr id="8" name="Text 4"/>
          <p:cNvSpPr/>
          <p:nvPr/>
        </p:nvSpPr>
        <p:spPr>
          <a:xfrm>
            <a:off x="4124325" y="2057400"/>
            <a:ext cx="2849880" cy="270272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indent="0" marL="0">
              <a:lnSpc>
                <a:spcPts val="2129"/>
              </a:lnSpc>
              <a:buNone/>
            </a:pPr>
            <a:r>
              <a:rPr lang="en-US" sz="1650" b="1" dirty="0">
                <a:solidFill>
                  <a:srgbClr val="00D8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Космос 2.0</a:t>
            </a:r>
            <a:endParaRPr lang="en-US" sz="1650" dirty="0"/>
          </a:p>
        </p:txBody>
      </p:sp>
      <p:sp>
        <p:nvSpPr>
          <p:cNvPr id="9" name="Text 5"/>
          <p:cNvSpPr/>
          <p:nvPr/>
        </p:nvSpPr>
        <p:spPr>
          <a:xfrm>
            <a:off x="676275" y="3448050"/>
            <a:ext cx="11418570" cy="30867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indent="0" marL="0">
              <a:lnSpc>
                <a:spcPts val="2430"/>
              </a:lnSpc>
              <a:buNone/>
            </a:pPr>
            <a:r>
              <a:rPr lang="en-US" sz="2025" b="1" dirty="0">
                <a:solidFill>
                  <a:srgbClr val="00D8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Ключевые характеристики трансформации</a:t>
            </a:r>
            <a:endParaRPr lang="en-US" sz="2025" dirty="0"/>
          </a:p>
        </p:txBody>
      </p:sp>
      <p:sp>
        <p:nvSpPr>
          <p:cNvPr id="10" name="Text 6"/>
          <p:cNvSpPr/>
          <p:nvPr/>
        </p:nvSpPr>
        <p:spPr>
          <a:xfrm>
            <a:off x="676275" y="2400300"/>
            <a:ext cx="3384203" cy="738485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indent="0" marL="0">
              <a:lnSpc>
                <a:spcPts val="1938"/>
              </a:lnSpc>
              <a:buNone/>
            </a:pPr>
            <a:r>
              <a:rPr lang="en-US" sz="1425" dirty="0">
                <a:solidFill>
                  <a:srgbClr val="FFFFFF"/>
                </a:solidFill>
                <a:latin typeface="OpenSans-Regular" pitchFamily="34" charset="0"/>
                <a:ea typeface="OpenSans-Regular" pitchFamily="34" charset="-122"/>
                <a:cs typeface="OpenSans-Regular" pitchFamily="34" charset="-120"/>
              </a:rPr>
              <a:t>Государственные инициативы,</a:t>
            </a:r>
            <a:pPr indent="0" marL="0">
              <a:lnSpc>
                <a:spcPts val="1938"/>
              </a:lnSpc>
              <a:buNone/>
            </a:pPr>
            <a:r>
              <a:rPr lang="en-US" sz="1425" dirty="0">
                <a:solidFill>
                  <a:srgbClr val="FFFFFF"/>
                </a:solidFill>
                <a:latin typeface="OpenSans-Regular" pitchFamily="34" charset="0"/>
                <a:ea typeface="OpenSans-Regular" pitchFamily="34" charset="-122"/>
                <a:cs typeface="OpenSans-Regular" pitchFamily="34" charset="-120"/>
              </a:rPr>
              <a:t>
</a:t>
            </a:r>
            <a:pPr indent="0" marL="0">
              <a:lnSpc>
                <a:spcPts val="1938"/>
              </a:lnSpc>
              <a:buNone/>
            </a:pPr>
            <a:r>
              <a:rPr lang="en-US" sz="1425" dirty="0">
                <a:solidFill>
                  <a:srgbClr val="FFFFFF"/>
                </a:solidFill>
                <a:latin typeface="OpenSans-Regular" pitchFamily="34" charset="0"/>
                <a:ea typeface="OpenSans-Regular" pitchFamily="34" charset="-122"/>
                <a:cs typeface="OpenSans-Regular" pitchFamily="34" charset="-120"/>
              </a:rPr>
              <a:t>ручное управление,</a:t>
            </a:r>
            <a:pPr indent="0" marL="0">
              <a:lnSpc>
                <a:spcPts val="1938"/>
              </a:lnSpc>
              <a:buNone/>
            </a:pPr>
            <a:r>
              <a:rPr lang="en-US" sz="1425" dirty="0">
                <a:solidFill>
                  <a:srgbClr val="FFFFFF"/>
                </a:solidFill>
                <a:latin typeface="OpenSans-Regular" pitchFamily="34" charset="0"/>
                <a:ea typeface="OpenSans-Regular" pitchFamily="34" charset="-122"/>
                <a:cs typeface="OpenSans-Regular" pitchFamily="34" charset="-120"/>
              </a:rPr>
              <a:t>
</a:t>
            </a:r>
            <a:pPr indent="0" marL="0">
              <a:lnSpc>
                <a:spcPts val="1938"/>
              </a:lnSpc>
              <a:buNone/>
            </a:pPr>
            <a:r>
              <a:rPr lang="en-US" sz="1425" dirty="0">
                <a:solidFill>
                  <a:srgbClr val="FFFFFF"/>
                </a:solidFill>
                <a:latin typeface="OpenSans-Regular" pitchFamily="34" charset="0"/>
                <a:ea typeface="OpenSans-Regular" pitchFamily="34" charset="-122"/>
                <a:cs typeface="OpenSans-Regular" pitchFamily="34" charset="-120"/>
              </a:rPr>
              <a:t>saderжки связи</a:t>
            </a:r>
            <a:endParaRPr lang="en-US" sz="1425" dirty="0"/>
          </a:p>
        </p:txBody>
      </p:sp>
      <p:sp>
        <p:nvSpPr>
          <p:cNvPr id="11" name="Text 7"/>
          <p:cNvSpPr/>
          <p:nvPr/>
        </p:nvSpPr>
        <p:spPr>
          <a:xfrm>
            <a:off x="4124325" y="2400300"/>
            <a:ext cx="3258443" cy="777329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indent="0" marL="0">
              <a:lnSpc>
                <a:spcPts val="204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OpenSans-Regular" pitchFamily="34" charset="0"/>
                <a:ea typeface="OpenSans-Regular" pitchFamily="34" charset="-122"/>
                <a:cs typeface="OpenSans-Regular" pitchFamily="34" charset="-120"/>
              </a:rPr>
              <a:t>Частный сектор,</a:t>
            </a:r>
            <a:pPr indent="0" marL="0">
              <a:lnSpc>
                <a:spcPts val="204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OpenSans-Regular" pitchFamily="34" charset="0"/>
                <a:ea typeface="OpenSans-Regular" pitchFamily="34" charset="-122"/>
                <a:cs typeface="OpenSans-Regular" pitchFamily="34" charset="-120"/>
              </a:rPr>
              <a:t>
</a:t>
            </a:r>
            <a:pPr indent="0" marL="0">
              <a:lnSpc>
                <a:spcPts val="204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OpenSans-Regular" pitchFamily="34" charset="0"/>
                <a:ea typeface="OpenSans-Regular" pitchFamily="34" charset="-122"/>
                <a:cs typeface="OpenSans-Regular" pitchFamily="34" charset="-120"/>
              </a:rPr>
              <a:t>коммерческие возможности,</a:t>
            </a:r>
            <a:pPr indent="0" marL="0">
              <a:lnSpc>
                <a:spcPts val="204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OpenSans-Regular" pitchFamily="34" charset="0"/>
                <a:ea typeface="OpenSans-Regular" pitchFamily="34" charset="-122"/>
                <a:cs typeface="OpenSans-Regular" pitchFamily="34" charset="-120"/>
              </a:rPr>
              <a:t>
</a:t>
            </a:r>
            <a:pPr indent="0" marL="0">
              <a:lnSpc>
                <a:spcPts val="204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OpenSans-Regular" pitchFamily="34" charset="0"/>
                <a:ea typeface="OpenSans-Regular" pitchFamily="34" charset="-122"/>
                <a:cs typeface="OpenSans-Regular" pitchFamily="34" charset="-120"/>
              </a:rPr>
              <a:t>оперативный интеллект</a:t>
            </a:r>
            <a:endParaRPr lang="en-US" sz="1500" dirty="0"/>
          </a:p>
        </p:txBody>
      </p:sp>
      <p:sp>
        <p:nvSpPr>
          <p:cNvPr id="12" name="Text 8"/>
          <p:cNvSpPr/>
          <p:nvPr/>
        </p:nvSpPr>
        <p:spPr>
          <a:xfrm>
            <a:off x="1057275" y="3952875"/>
            <a:ext cx="11201400" cy="25911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indent="0" marL="0">
              <a:lnSpc>
                <a:spcPts val="204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OpenSans-Regular" pitchFamily="34" charset="0"/>
                <a:ea typeface="OpenSans-Regular" pitchFamily="34" charset="-122"/>
                <a:cs typeface="OpenSans-Regular" pitchFamily="34" charset="-120"/>
              </a:rPr>
              <a:t>Снижение барьеров для входа в космическую отрасль</a:t>
            </a:r>
            <a:endParaRPr lang="en-US" sz="1500" dirty="0"/>
          </a:p>
        </p:txBody>
      </p:sp>
      <p:sp>
        <p:nvSpPr>
          <p:cNvPr id="13" name="Text 9"/>
          <p:cNvSpPr/>
          <p:nvPr/>
        </p:nvSpPr>
        <p:spPr>
          <a:xfrm>
            <a:off x="1057275" y="4305300"/>
            <a:ext cx="11887200" cy="25911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indent="0" marL="0">
              <a:lnSpc>
                <a:spcPts val="204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OpenSans-Regular" pitchFamily="34" charset="0"/>
                <a:ea typeface="OpenSans-Regular" pitchFamily="34" charset="-122"/>
                <a:cs typeface="OpenSans-Regular" pitchFamily="34" charset="-120"/>
              </a:rPr>
              <a:t>Появление многоразовых ракет и миниатюрных спутников</a:t>
            </a:r>
            <a:endParaRPr lang="en-US" sz="1500" dirty="0"/>
          </a:p>
        </p:txBody>
      </p:sp>
      <p:sp>
        <p:nvSpPr>
          <p:cNvPr id="14" name="Text 10"/>
          <p:cNvSpPr/>
          <p:nvPr/>
        </p:nvSpPr>
        <p:spPr>
          <a:xfrm>
            <a:off x="1057275" y="4657725"/>
            <a:ext cx="6858000" cy="25911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indent="0" marL="0">
              <a:lnSpc>
                <a:spcPts val="204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OpenSans-Regular" pitchFamily="34" charset="0"/>
                <a:ea typeface="OpenSans-Regular" pitchFamily="34" charset="-122"/>
                <a:cs typeface="OpenSans-Regular" pitchFamily="34" charset="-120"/>
              </a:rPr>
              <a:t>Глобально связанная экосистема</a:t>
            </a:r>
            <a:endParaRPr lang="en-US" sz="1500" dirty="0"/>
          </a:p>
        </p:txBody>
      </p:sp>
      <p:sp>
        <p:nvSpPr>
          <p:cNvPr id="15" name="Text 11"/>
          <p:cNvSpPr/>
          <p:nvPr/>
        </p:nvSpPr>
        <p:spPr>
          <a:xfrm>
            <a:off x="1057275" y="5019675"/>
            <a:ext cx="11658600" cy="25911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indent="0" marL="0">
              <a:lnSpc>
                <a:spcPts val="204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OpenSans-Regular" pitchFamily="34" charset="0"/>
                <a:ea typeface="OpenSans-Regular" pitchFamily="34" charset="-122"/>
                <a:cs typeface="OpenSans-Regular" pitchFamily="34" charset="-120"/>
              </a:rPr>
              <a:t>Искусственный интеллект как движущая сила автономии</a:t>
            </a:r>
            <a:endParaRPr lang="en-US" sz="15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5898" y="2036713"/>
            <a:ext cx="3108871" cy="2935188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590550" y="466725"/>
            <a:ext cx="19876770" cy="581918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indent="0" marL="0">
              <a:lnSpc>
                <a:spcPts val="4583"/>
              </a:lnSpc>
              <a:buNone/>
            </a:pPr>
            <a:r>
              <a:rPr lang="en-US" sz="3525" b="1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Определение автономного спутника с ИИ</a:t>
            </a:r>
            <a:endParaRPr lang="en-US" sz="3525" dirty="0"/>
          </a:p>
        </p:txBody>
      </p:sp>
      <p:sp>
        <p:nvSpPr>
          <p:cNvPr id="5" name="Text 1"/>
          <p:cNvSpPr/>
          <p:nvPr/>
        </p:nvSpPr>
        <p:spPr>
          <a:xfrm>
            <a:off x="895350" y="1666875"/>
            <a:ext cx="6695033" cy="912019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indent="0" marL="0">
              <a:lnSpc>
                <a:spcPts val="1796"/>
              </a:lnSpc>
              <a:buNone/>
            </a:pPr>
            <a:r>
              <a:rPr lang="en-US" sz="1425" dirty="0">
                <a:solidFill>
                  <a:srgbClr val="132063"/>
                </a:solidFill>
                <a:latin typeface="OpenSans-Regular" pitchFamily="34" charset="0"/>
                <a:ea typeface="OpenSans-Regular" pitchFamily="34" charset="-122"/>
                <a:cs typeface="OpenSans-Regular" pitchFamily="34" charset="-120"/>
              </a:rPr>
              <a:t>Автономный спутник с ИИ — это космический</a:t>
            </a:r>
            <a:pPr indent="0" marL="0">
              <a:lnSpc>
                <a:spcPts val="1796"/>
              </a:lnSpc>
              <a:buNone/>
            </a:pPr>
            <a:r>
              <a:rPr lang="en-US" sz="1425" dirty="0">
                <a:solidFill>
                  <a:srgbClr val="132063"/>
                </a:solidFill>
                <a:latin typeface="OpenSans-Regular" pitchFamily="34" charset="0"/>
                <a:ea typeface="OpenSans-Regular" pitchFamily="34" charset="-122"/>
                <a:cs typeface="OpenSans-Regular" pitchFamily="34" charset="-120"/>
              </a:rPr>
              <a:t>
</a:t>
            </a:r>
            <a:pPr indent="0" marL="0">
              <a:lnSpc>
                <a:spcPts val="1796"/>
              </a:lnSpc>
              <a:buNone/>
            </a:pPr>
            <a:r>
              <a:rPr lang="en-US" sz="1425" dirty="0">
                <a:solidFill>
                  <a:srgbClr val="132063"/>
                </a:solidFill>
                <a:latin typeface="OpenSans-Regular" pitchFamily="34" charset="0"/>
                <a:ea typeface="OpenSans-Regular" pitchFamily="34" charset="-122"/>
                <a:cs typeface="OpenSans-Regular" pitchFamily="34" charset="-120"/>
              </a:rPr>
              <a:t>аппарат, способный самостоятельно выполнять задачи,</a:t>
            </a:r>
            <a:pPr indent="0" marL="0">
              <a:lnSpc>
                <a:spcPts val="1796"/>
              </a:lnSpc>
              <a:buNone/>
            </a:pPr>
            <a:r>
              <a:rPr lang="en-US" sz="1425" dirty="0">
                <a:solidFill>
                  <a:srgbClr val="132063"/>
                </a:solidFill>
                <a:latin typeface="OpenSans-Regular" pitchFamily="34" charset="0"/>
                <a:ea typeface="OpenSans-Regular" pitchFamily="34" charset="-122"/>
                <a:cs typeface="OpenSans-Regular" pitchFamily="34" charset="-120"/>
              </a:rPr>
              <a:t>
</a:t>
            </a:r>
            <a:pPr indent="0" marL="0">
              <a:lnSpc>
                <a:spcPts val="1796"/>
              </a:lnSpc>
              <a:buNone/>
            </a:pPr>
            <a:r>
              <a:rPr lang="en-US" sz="1425" dirty="0">
                <a:solidFill>
                  <a:srgbClr val="132063"/>
                </a:solidFill>
                <a:latin typeface="OpenSans-Regular" pitchFamily="34" charset="0"/>
                <a:ea typeface="OpenSans-Regular" pitchFamily="34" charset="-122"/>
                <a:cs typeface="OpenSans-Regular" pitchFamily="34" charset="-120"/>
              </a:rPr>
              <a:t>принимать решения и адаптироваться к изменяющимся</a:t>
            </a:r>
            <a:pPr indent="0" marL="0">
              <a:lnSpc>
                <a:spcPts val="1796"/>
              </a:lnSpc>
              <a:buNone/>
            </a:pPr>
            <a:r>
              <a:rPr lang="en-US" sz="1425" dirty="0">
                <a:solidFill>
                  <a:srgbClr val="132063"/>
                </a:solidFill>
                <a:latin typeface="OpenSans-Regular" pitchFamily="34" charset="0"/>
                <a:ea typeface="OpenSans-Regular" pitchFamily="34" charset="-122"/>
                <a:cs typeface="OpenSans-Regular" pitchFamily="34" charset="-120"/>
              </a:rPr>
              <a:t>
</a:t>
            </a:r>
            <a:pPr indent="0" marL="0">
              <a:lnSpc>
                <a:spcPts val="1796"/>
              </a:lnSpc>
              <a:buNone/>
            </a:pPr>
            <a:r>
              <a:rPr lang="en-US" sz="1425" dirty="0">
                <a:solidFill>
                  <a:srgbClr val="132063"/>
                </a:solidFill>
                <a:latin typeface="OpenSans-Regular" pitchFamily="34" charset="0"/>
                <a:ea typeface="OpenSans-Regular" pitchFamily="34" charset="-122"/>
                <a:cs typeface="OpenSans-Regular" pitchFamily="34" charset="-120"/>
              </a:rPr>
              <a:t>условиям без постоянного вмешательства человека с Земли.</a:t>
            </a:r>
            <a:endParaRPr lang="en-US" sz="1425" dirty="0"/>
          </a:p>
        </p:txBody>
      </p:sp>
      <p:sp>
        <p:nvSpPr>
          <p:cNvPr id="6" name="Text 2"/>
          <p:cNvSpPr/>
          <p:nvPr/>
        </p:nvSpPr>
        <p:spPr>
          <a:xfrm>
            <a:off x="714375" y="3314700"/>
            <a:ext cx="10812780" cy="285006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indent="0" marL="0">
              <a:lnSpc>
                <a:spcPts val="2244"/>
              </a:lnSpc>
              <a:buNone/>
            </a:pPr>
            <a:r>
              <a:rPr lang="en-US" sz="1650" dirty="0">
                <a:solidFill>
                  <a:srgbClr val="5288C0"/>
                </a:solidFill>
                <a:latin typeface="OpenSans-Regular" pitchFamily="34" charset="0"/>
                <a:ea typeface="OpenSans-Regular" pitchFamily="34" charset="-122"/>
                <a:cs typeface="OpenSans-Regular" pitchFamily="34" charset="-120"/>
              </a:rPr>
              <a:t>Ключевые отличия от традиционных спутников:</a:t>
            </a:r>
            <a:endParaRPr lang="en-US" sz="1650" dirty="0"/>
          </a:p>
        </p:txBody>
      </p:sp>
      <p:sp>
        <p:nvSpPr>
          <p:cNvPr id="7" name="Text 3"/>
          <p:cNvSpPr/>
          <p:nvPr/>
        </p:nvSpPr>
        <p:spPr>
          <a:xfrm>
            <a:off x="962025" y="3752850"/>
            <a:ext cx="5846415" cy="544116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indent="0" marL="0">
              <a:lnSpc>
                <a:spcPts val="2142"/>
              </a:lnSpc>
              <a:buNone/>
            </a:pPr>
            <a:r>
              <a:rPr lang="en-US" sz="1575" dirty="0">
                <a:solidFill>
                  <a:srgbClr val="FFFFFF"/>
                </a:solidFill>
                <a:latin typeface="OpenSans-Regular" pitchFamily="34" charset="0"/>
                <a:ea typeface="OpenSans-Regular" pitchFamily="34" charset="-122"/>
                <a:cs typeface="OpenSans-Regular" pitchFamily="34" charset="-120"/>
              </a:rPr>
              <a:t>• Принятие решений на борту — анализ данных</a:t>
            </a:r>
            <a:pPr indent="0" marL="0">
              <a:lnSpc>
                <a:spcPts val="2142"/>
              </a:lnSpc>
              <a:buNone/>
            </a:pPr>
            <a:r>
              <a:rPr lang="en-US" sz="1575" dirty="0">
                <a:solidFill>
                  <a:srgbClr val="FFFFFF"/>
                </a:solidFill>
                <a:latin typeface="OpenSans-Regular" pitchFamily="34" charset="0"/>
                <a:ea typeface="OpenSans-Regular" pitchFamily="34" charset="-122"/>
                <a:cs typeface="OpenSans-Regular" pitchFamily="34" charset="-120"/>
              </a:rPr>
              <a:t>
</a:t>
            </a:r>
            <a:pPr indent="0" marL="0">
              <a:lnSpc>
                <a:spcPts val="2142"/>
              </a:lnSpc>
              <a:buNone/>
            </a:pPr>
            <a:r>
              <a:rPr lang="en-US" sz="1575" dirty="0">
                <a:solidFill>
                  <a:srgbClr val="FFFFFF"/>
                </a:solidFill>
                <a:latin typeface="OpenSans-Regular" pitchFamily="34" charset="0"/>
                <a:ea typeface="OpenSans-Regular" pitchFamily="34" charset="-122"/>
                <a:cs typeface="OpenSans-Regular" pitchFamily="34" charset="-120"/>
              </a:rPr>
              <a:t>и оперативные решения в космосе</a:t>
            </a:r>
            <a:endParaRPr lang="en-US" sz="1575" dirty="0"/>
          </a:p>
        </p:txBody>
      </p:sp>
      <p:sp>
        <p:nvSpPr>
          <p:cNvPr id="8" name="Text 4"/>
          <p:cNvSpPr/>
          <p:nvPr/>
        </p:nvSpPr>
        <p:spPr>
          <a:xfrm>
            <a:off x="962025" y="4457700"/>
            <a:ext cx="11281410" cy="272058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indent="0" marL="0">
              <a:lnSpc>
                <a:spcPts val="2142"/>
              </a:lnSpc>
              <a:buNone/>
            </a:pPr>
            <a:r>
              <a:rPr lang="en-US" sz="1575" dirty="0">
                <a:solidFill>
                  <a:srgbClr val="FFFFFF"/>
                </a:solidFill>
                <a:latin typeface="OpenSans-Regular" pitchFamily="34" charset="0"/>
                <a:ea typeface="OpenSans-Regular" pitchFamily="34" charset="-122"/>
                <a:cs typeface="OpenSans-Regular" pitchFamily="34" charset="-120"/>
              </a:rPr>
              <a:t>• Минимизация зависимости от наземного контроля</a:t>
            </a:r>
            <a:endParaRPr lang="en-US" sz="1575" dirty="0"/>
          </a:p>
        </p:txBody>
      </p:sp>
      <p:sp>
        <p:nvSpPr>
          <p:cNvPr id="9" name="Text 5"/>
          <p:cNvSpPr/>
          <p:nvPr/>
        </p:nvSpPr>
        <p:spPr>
          <a:xfrm>
            <a:off x="962025" y="4867275"/>
            <a:ext cx="5657850" cy="544116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indent="0" marL="0">
              <a:lnSpc>
                <a:spcPts val="2142"/>
              </a:lnSpc>
              <a:buNone/>
            </a:pPr>
            <a:r>
              <a:rPr lang="en-US" sz="1575" dirty="0">
                <a:solidFill>
                  <a:srgbClr val="FFFFFF"/>
                </a:solidFill>
                <a:latin typeface="OpenSans-Regular" pitchFamily="34" charset="0"/>
                <a:ea typeface="OpenSans-Regular" pitchFamily="34" charset="-122"/>
                <a:cs typeface="OpenSans-Regular" pitchFamily="34" charset="-120"/>
              </a:rPr>
              <a:t>• Адаптация к непредвиденным ситуациям без</a:t>
            </a:r>
            <a:pPr indent="0" marL="0">
              <a:lnSpc>
                <a:spcPts val="2142"/>
              </a:lnSpc>
              <a:buNone/>
            </a:pPr>
            <a:r>
              <a:rPr lang="en-US" sz="1575" dirty="0">
                <a:solidFill>
                  <a:srgbClr val="FFFFFF"/>
                </a:solidFill>
                <a:latin typeface="OpenSans-Regular" pitchFamily="34" charset="0"/>
                <a:ea typeface="OpenSans-Regular" pitchFamily="34" charset="-122"/>
                <a:cs typeface="OpenSans-Regular" pitchFamily="34" charset="-120"/>
              </a:rPr>
              <a:t>
</a:t>
            </a:r>
            <a:pPr indent="0" marL="0">
              <a:lnSpc>
                <a:spcPts val="2142"/>
              </a:lnSpc>
              <a:buNone/>
            </a:pPr>
            <a:r>
              <a:rPr lang="en-US" sz="1575" dirty="0">
                <a:solidFill>
                  <a:srgbClr val="FFFFFF"/>
                </a:solidFill>
                <a:latin typeface="OpenSans-Regular" pitchFamily="34" charset="0"/>
                <a:ea typeface="OpenSans-Regular" pitchFamily="34" charset="-122"/>
                <a:cs typeface="OpenSans-Regular" pitchFamily="34" charset="-120"/>
              </a:rPr>
              <a:t>ожидания команд</a:t>
            </a:r>
            <a:endParaRPr lang="en-US" sz="1575" dirty="0"/>
          </a:p>
        </p:txBody>
      </p:sp>
      <p:sp>
        <p:nvSpPr>
          <p:cNvPr id="10" name="Text 6"/>
          <p:cNvSpPr/>
          <p:nvPr/>
        </p:nvSpPr>
        <p:spPr>
          <a:xfrm>
            <a:off x="962025" y="5572125"/>
            <a:ext cx="6328321" cy="544116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indent="0" marL="0">
              <a:lnSpc>
                <a:spcPts val="2142"/>
              </a:lnSpc>
              <a:buNone/>
            </a:pPr>
            <a:r>
              <a:rPr lang="en-US" sz="1575" dirty="0">
                <a:solidFill>
                  <a:srgbClr val="FFFFFF"/>
                </a:solidFill>
                <a:latin typeface="OpenSans-Regular" pitchFamily="34" charset="0"/>
                <a:ea typeface="OpenSans-Regular" pitchFamily="34" charset="-122"/>
                <a:cs typeface="OpenSans-Regular" pitchFamily="34" charset="-120"/>
              </a:rPr>
              <a:t>• Повышенная эффективность и скорость обработки</a:t>
            </a:r>
            <a:pPr indent="0" marL="0">
              <a:lnSpc>
                <a:spcPts val="2142"/>
              </a:lnSpc>
              <a:buNone/>
            </a:pPr>
            <a:r>
              <a:rPr lang="en-US" sz="1575" dirty="0">
                <a:solidFill>
                  <a:srgbClr val="FFFFFF"/>
                </a:solidFill>
                <a:latin typeface="OpenSans-Regular" pitchFamily="34" charset="0"/>
                <a:ea typeface="OpenSans-Regular" pitchFamily="34" charset="-122"/>
                <a:cs typeface="OpenSans-Regular" pitchFamily="34" charset="-120"/>
              </a:rPr>
              <a:t>
</a:t>
            </a:r>
            <a:pPr indent="0" marL="0">
              <a:lnSpc>
                <a:spcPts val="2142"/>
              </a:lnSpc>
              <a:buNone/>
            </a:pPr>
            <a:r>
              <a:rPr lang="en-US" sz="1575" dirty="0">
                <a:solidFill>
                  <a:srgbClr val="FFFFFF"/>
                </a:solidFill>
                <a:latin typeface="OpenSans-Regular" pitchFamily="34" charset="0"/>
                <a:ea typeface="OpenSans-Regular" pitchFamily="34" charset="-122"/>
                <a:cs typeface="OpenSans-Regular" pitchFamily="34" charset="-120"/>
              </a:rPr>
              <a:t>данных</a:t>
            </a:r>
            <a:endParaRPr lang="en-US" sz="1575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3475" y="2599134"/>
            <a:ext cx="4523184" cy="4258717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063" y="5664696"/>
            <a:ext cx="597396" cy="582811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063" y="4615309"/>
            <a:ext cx="597396" cy="596503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471" y="3586609"/>
            <a:ext cx="572988" cy="624036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6063" y="2530525"/>
            <a:ext cx="597396" cy="624036"/>
          </a:xfrm>
          <a:prstGeom prst="rect">
            <a:avLst/>
          </a:prstGeom>
        </p:spPr>
      </p:pic>
      <p:sp>
        <p:nvSpPr>
          <p:cNvPr id="8" name="Text 0"/>
          <p:cNvSpPr/>
          <p:nvPr/>
        </p:nvSpPr>
        <p:spPr>
          <a:xfrm>
            <a:off x="657225" y="466725"/>
            <a:ext cx="15041880" cy="532805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indent="0" marL="0">
              <a:lnSpc>
                <a:spcPts val="4195"/>
              </a:lnSpc>
              <a:buNone/>
            </a:pPr>
            <a:r>
              <a:rPr lang="en-US" sz="3525" b="1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Бортовой ИИ и Edge Computing</a:t>
            </a:r>
            <a:endParaRPr lang="en-US" sz="3525" dirty="0"/>
          </a:p>
        </p:txBody>
      </p:sp>
      <p:sp>
        <p:nvSpPr>
          <p:cNvPr id="9" name="Text 1"/>
          <p:cNvSpPr/>
          <p:nvPr/>
        </p:nvSpPr>
        <p:spPr>
          <a:xfrm>
            <a:off x="962025" y="1495425"/>
            <a:ext cx="11430893" cy="72003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indent="0" marL="0">
              <a:lnSpc>
                <a:spcPts val="2835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Edge AI означает обработку данных непосредственно на борту спутника,</a:t>
            </a:r>
            <a:pPr indent="0" marL="0">
              <a:lnSpc>
                <a:spcPts val="2835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indent="0" marL="0">
              <a:lnSpc>
                <a:spcPts val="2835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что революционизирует космические операции</a:t>
            </a:r>
            <a:endParaRPr lang="en-US" sz="2100" dirty="0"/>
          </a:p>
        </p:txBody>
      </p:sp>
      <p:sp>
        <p:nvSpPr>
          <p:cNvPr id="10" name="Text 2"/>
          <p:cNvSpPr/>
          <p:nvPr/>
        </p:nvSpPr>
        <p:spPr>
          <a:xfrm>
            <a:off x="10344150" y="5391150"/>
            <a:ext cx="1330523" cy="4762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indent="0" marL="0">
              <a:lnSpc>
                <a:spcPts val="1875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Результаты</a:t>
            </a:r>
            <a:pPr indent="0" marL="0">
              <a:lnSpc>
                <a:spcPts val="1875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indent="0" marL="0">
              <a:lnSpc>
                <a:spcPts val="1875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на Землю</a:t>
            </a:r>
            <a:endParaRPr lang="en-US" sz="1500" dirty="0"/>
          </a:p>
        </p:txBody>
      </p:sp>
      <p:sp>
        <p:nvSpPr>
          <p:cNvPr id="11" name="Text 3"/>
          <p:cNvSpPr/>
          <p:nvPr/>
        </p:nvSpPr>
        <p:spPr>
          <a:xfrm>
            <a:off x="8639175" y="3552825"/>
            <a:ext cx="1257300" cy="50006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indent="0" marL="0">
              <a:lnSpc>
                <a:spcPts val="1969"/>
              </a:lnSpc>
              <a:buNone/>
            </a:pPr>
            <a:r>
              <a:rPr lang="en-US" sz="1575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Обработка</a:t>
            </a:r>
            <a:pPr indent="0" marL="0">
              <a:lnSpc>
                <a:spcPts val="1969"/>
              </a:lnSpc>
              <a:buNone/>
            </a:pPr>
            <a:r>
              <a:rPr lang="en-US" sz="1575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indent="0" marL="0">
              <a:lnSpc>
                <a:spcPts val="1969"/>
              </a:lnSpc>
              <a:buNone/>
            </a:pPr>
            <a:r>
              <a:rPr lang="en-US" sz="1575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на борту</a:t>
            </a:r>
            <a:endParaRPr lang="en-US" sz="1575" dirty="0"/>
          </a:p>
        </p:txBody>
      </p:sp>
      <p:sp>
        <p:nvSpPr>
          <p:cNvPr id="12" name="Text 4"/>
          <p:cNvSpPr/>
          <p:nvPr/>
        </p:nvSpPr>
        <p:spPr>
          <a:xfrm>
            <a:off x="1447800" y="2524125"/>
            <a:ext cx="5406330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500" b="1" dirty="0">
                <a:solidFill>
                  <a:srgbClr val="8BBEF8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Мгновенная обработка: Анализ петабайтов</a:t>
            </a:r>
            <a:pPr indent="0" marL="0">
              <a:lnSpc>
                <a:spcPts val="1800"/>
              </a:lnSpc>
              <a:buNone/>
            </a:pPr>
            <a:r>
              <a:rPr lang="en-US" sz="1500" b="1" dirty="0">
                <a:solidFill>
                  <a:srgbClr val="8BBEF8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indent="0" marL="0">
              <a:lnSpc>
                <a:spcPts val="1800"/>
              </a:lnSpc>
              <a:buNone/>
            </a:pPr>
            <a:r>
              <a:rPr lang="en-US" sz="1500" b="1" dirty="0">
                <a:solidFill>
                  <a:srgbClr val="8BBEF8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данных в реальном времени без задержек</a:t>
            </a:r>
            <a:pPr indent="0" marL="0">
              <a:lnSpc>
                <a:spcPts val="1800"/>
              </a:lnSpc>
              <a:buNone/>
            </a:pPr>
            <a:r>
              <a:rPr lang="en-US" sz="1500" b="1" dirty="0">
                <a:solidFill>
                  <a:srgbClr val="8BBEF8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indent="0" marL="0">
              <a:lnSpc>
                <a:spcPts val="1800"/>
              </a:lnSpc>
              <a:buNone/>
            </a:pPr>
            <a:r>
              <a:rPr lang="en-US" sz="1500" b="1" dirty="0">
                <a:solidFill>
                  <a:srgbClr val="8BBEF8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связи с Землей</a:t>
            </a:r>
            <a:endParaRPr lang="en-US" sz="1500" dirty="0"/>
          </a:p>
        </p:txBody>
      </p:sp>
      <p:sp>
        <p:nvSpPr>
          <p:cNvPr id="13" name="Text 5"/>
          <p:cNvSpPr/>
          <p:nvPr/>
        </p:nvSpPr>
        <p:spPr>
          <a:xfrm>
            <a:off x="1447800" y="3552825"/>
            <a:ext cx="5815013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500" b="1" dirty="0">
                <a:solidFill>
                  <a:srgbClr val="8BBEF8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Экономия пропускной способности: Передача</a:t>
            </a:r>
            <a:pPr indent="0" marL="0">
              <a:lnSpc>
                <a:spcPts val="1800"/>
              </a:lnSpc>
              <a:buNone/>
            </a:pPr>
            <a:r>
              <a:rPr lang="en-US" sz="1500" b="1" dirty="0">
                <a:solidFill>
                  <a:srgbClr val="8BBEF8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indent="0" marL="0">
              <a:lnSpc>
                <a:spcPts val="1800"/>
              </a:lnSpc>
              <a:buNone/>
            </a:pPr>
            <a:r>
              <a:rPr lang="en-US" sz="1500" b="1" dirty="0">
                <a:solidFill>
                  <a:srgbClr val="8BBEF8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только важных результатов вместо сырых</a:t>
            </a:r>
            <a:pPr indent="0" marL="0">
              <a:lnSpc>
                <a:spcPts val="1800"/>
              </a:lnSpc>
              <a:buNone/>
            </a:pPr>
            <a:r>
              <a:rPr lang="en-US" sz="1500" b="1" dirty="0">
                <a:solidFill>
                  <a:srgbClr val="8BBEF8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indent="0" marL="0">
              <a:lnSpc>
                <a:spcPts val="1800"/>
              </a:lnSpc>
              <a:buNone/>
            </a:pPr>
            <a:r>
              <a:rPr lang="en-US" sz="1500" b="1" dirty="0">
                <a:solidFill>
                  <a:srgbClr val="8BBEF8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данных</a:t>
            </a:r>
            <a:endParaRPr lang="en-US" sz="1500" dirty="0"/>
          </a:p>
        </p:txBody>
      </p:sp>
      <p:sp>
        <p:nvSpPr>
          <p:cNvPr id="14" name="Text 6"/>
          <p:cNvSpPr/>
          <p:nvPr/>
        </p:nvSpPr>
        <p:spPr>
          <a:xfrm>
            <a:off x="1447800" y="4600575"/>
            <a:ext cx="5668268" cy="651421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indent="0" marL="0">
              <a:lnSpc>
                <a:spcPts val="1710"/>
              </a:lnSpc>
              <a:buNone/>
            </a:pPr>
            <a:r>
              <a:rPr lang="en-US" sz="1425" b="1" dirty="0">
                <a:solidFill>
                  <a:srgbClr val="8BBEF8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Оперативное реагирование: Автономные</a:t>
            </a:r>
            <a:pPr indent="0" marL="0">
              <a:lnSpc>
                <a:spcPts val="1710"/>
              </a:lnSpc>
              <a:buNone/>
            </a:pPr>
            <a:r>
              <a:rPr lang="en-US" sz="1425" b="1" dirty="0">
                <a:solidFill>
                  <a:srgbClr val="8BBEF8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indent="0" marL="0">
              <a:lnSpc>
                <a:spcPts val="1710"/>
              </a:lnSpc>
              <a:buNone/>
            </a:pPr>
            <a:r>
              <a:rPr lang="en-US" sz="1425" b="1" dirty="0">
                <a:solidFill>
                  <a:srgbClr val="8BBEF8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решения при критических событиях (пожары,</a:t>
            </a:r>
            <a:pPr indent="0" marL="0">
              <a:lnSpc>
                <a:spcPts val="1710"/>
              </a:lnSpc>
              <a:buNone/>
            </a:pPr>
            <a:r>
              <a:rPr lang="en-US" sz="1425" b="1" dirty="0">
                <a:solidFill>
                  <a:srgbClr val="8BBEF8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indent="0" marL="0">
              <a:lnSpc>
                <a:spcPts val="1710"/>
              </a:lnSpc>
              <a:buNone/>
            </a:pPr>
            <a:r>
              <a:rPr lang="en-US" sz="1425" b="1" dirty="0">
                <a:solidFill>
                  <a:srgbClr val="8BBEF8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наводнения)</a:t>
            </a:r>
            <a:endParaRPr lang="en-US" sz="1425" dirty="0"/>
          </a:p>
        </p:txBody>
      </p:sp>
      <p:sp>
        <p:nvSpPr>
          <p:cNvPr id="15" name="Text 7"/>
          <p:cNvSpPr/>
          <p:nvPr/>
        </p:nvSpPr>
        <p:spPr>
          <a:xfrm>
            <a:off x="1447800" y="5629275"/>
            <a:ext cx="5815013" cy="720179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indent="0" marL="0">
              <a:lnSpc>
                <a:spcPts val="1890"/>
              </a:lnSpc>
              <a:buNone/>
            </a:pPr>
            <a:r>
              <a:rPr lang="en-US" sz="1575" b="1" dirty="0">
                <a:solidFill>
                  <a:srgbClr val="8BBEF8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Снижение зависимости: Минимизация</a:t>
            </a:r>
            <a:pPr indent="0" marL="0">
              <a:lnSpc>
                <a:spcPts val="1890"/>
              </a:lnSpc>
              <a:buNone/>
            </a:pPr>
            <a:r>
              <a:rPr lang="en-US" sz="1575" b="1" dirty="0">
                <a:solidFill>
                  <a:srgbClr val="8BBEF8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indent="0" marL="0">
              <a:lnSpc>
                <a:spcPts val="1890"/>
              </a:lnSpc>
              <a:buNone/>
            </a:pPr>
            <a:r>
              <a:rPr lang="en-US" sz="1575" b="1" dirty="0">
                <a:solidFill>
                  <a:srgbClr val="8BBEF8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потребности в постоянной связи с наземными</a:t>
            </a:r>
            <a:pPr indent="0" marL="0">
              <a:lnSpc>
                <a:spcPts val="1890"/>
              </a:lnSpc>
              <a:buNone/>
            </a:pPr>
            <a:r>
              <a:rPr lang="en-US" sz="1575" b="1" dirty="0">
                <a:solidFill>
                  <a:srgbClr val="8BBEF8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indent="0" marL="0">
              <a:lnSpc>
                <a:spcPts val="1890"/>
              </a:lnSpc>
              <a:buNone/>
            </a:pPr>
            <a:r>
              <a:rPr lang="en-US" sz="1575" b="1" dirty="0">
                <a:solidFill>
                  <a:srgbClr val="8BBEF8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станциями</a:t>
            </a:r>
            <a:endParaRPr lang="en-US" sz="1575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8200" y="400050"/>
            <a:ext cx="6768405" cy="942975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indent="0" marL="0">
              <a:lnSpc>
                <a:spcPts val="3713"/>
              </a:lnSpc>
              <a:buNone/>
            </a:pPr>
            <a:r>
              <a:rPr lang="en-US" sz="3375" b="1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Аппаратное обеспечение:</a:t>
            </a:r>
            <a:pPr indent="0" marL="0">
              <a:lnSpc>
                <a:spcPts val="3713"/>
              </a:lnSpc>
              <a:buNone/>
            </a:pPr>
            <a:r>
              <a:rPr lang="en-US" sz="3375" b="1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
</a:t>
            </a:r>
            <a:pPr indent="0" marL="0">
              <a:lnSpc>
                <a:spcPts val="3713"/>
              </a:lnSpc>
              <a:buNone/>
            </a:pPr>
            <a:r>
              <a:rPr lang="en-US" sz="3375" b="1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Процессоры для космоса</a:t>
            </a:r>
            <a:endParaRPr lang="en-US" sz="3375" dirty="0"/>
          </a:p>
        </p:txBody>
      </p:sp>
      <p:sp>
        <p:nvSpPr>
          <p:cNvPr id="4" name="Text 1"/>
          <p:cNvSpPr/>
          <p:nvPr/>
        </p:nvSpPr>
        <p:spPr>
          <a:xfrm>
            <a:off x="838200" y="2457450"/>
            <a:ext cx="5416748" cy="61347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indent="0" marL="0">
              <a:lnSpc>
                <a:spcPts val="2415"/>
              </a:lnSpc>
              <a:buNone/>
            </a:pPr>
            <a:r>
              <a:rPr lang="en-US" sz="2100" b="1" dirty="0">
                <a:solidFill>
                  <a:srgbClr val="1E88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Радиационно-стойкие (Rad-Hard)</a:t>
            </a:r>
            <a:pPr indent="0" marL="0">
              <a:lnSpc>
                <a:spcPts val="2415"/>
              </a:lnSpc>
              <a:buNone/>
            </a:pPr>
            <a:r>
              <a:rPr lang="en-US" sz="2100" b="1" dirty="0">
                <a:solidFill>
                  <a:srgbClr val="1E88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
</a:t>
            </a:r>
            <a:pPr indent="0" marL="0">
              <a:lnSpc>
                <a:spcPts val="2415"/>
              </a:lnSpc>
              <a:buNone/>
            </a:pPr>
            <a:r>
              <a:rPr lang="en-US" sz="2100" b="1" dirty="0">
                <a:solidFill>
                  <a:srgbClr val="1E88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процессоры</a:t>
            </a:r>
            <a:endParaRPr lang="en-US" sz="2100" dirty="0"/>
          </a:p>
        </p:txBody>
      </p:sp>
      <p:sp>
        <p:nvSpPr>
          <p:cNvPr id="5" name="Text 2"/>
          <p:cNvSpPr/>
          <p:nvPr/>
        </p:nvSpPr>
        <p:spPr>
          <a:xfrm>
            <a:off x="6686550" y="2457450"/>
            <a:ext cx="3551783" cy="61347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indent="0" marL="0">
              <a:lnSpc>
                <a:spcPts val="2415"/>
              </a:lnSpc>
              <a:buNone/>
            </a:pPr>
            <a:r>
              <a:rPr lang="en-US" sz="2100" b="1" dirty="0">
                <a:solidFill>
                  <a:srgbClr val="1E88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Коммерческие (COTS)</a:t>
            </a:r>
            <a:pPr indent="0" marL="0">
              <a:lnSpc>
                <a:spcPts val="2415"/>
              </a:lnSpc>
              <a:buNone/>
            </a:pPr>
            <a:r>
              <a:rPr lang="en-US" sz="2100" b="1" dirty="0">
                <a:solidFill>
                  <a:srgbClr val="1E88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
</a:t>
            </a:r>
            <a:pPr indent="0" marL="0">
              <a:lnSpc>
                <a:spcPts val="2415"/>
              </a:lnSpc>
              <a:buNone/>
            </a:pPr>
            <a:r>
              <a:rPr lang="en-US" sz="2100" b="1" dirty="0">
                <a:solidFill>
                  <a:srgbClr val="1E88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процессоры</a:t>
            </a: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838200" y="1495425"/>
            <a:ext cx="21145500" cy="30956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indent="0" marL="0">
              <a:lnSpc>
                <a:spcPts val="2438"/>
              </a:lnSpc>
              <a:buNone/>
            </a:pPr>
            <a:r>
              <a:rPr lang="en-US" sz="1875" dirty="0">
                <a:solidFill>
                  <a:srgbClr val="FFFFFF"/>
                </a:solidFill>
                <a:latin typeface="OpenSans-Regular" pitchFamily="34" charset="0"/>
                <a:ea typeface="OpenSans-Regular" pitchFamily="34" charset="-122"/>
                <a:cs typeface="OpenSans-Regular" pitchFamily="34" charset="-120"/>
              </a:rPr>
              <a:t>Segoe UI, 48px, 700, 0.75px, 0 0 10px rgba(0, 194, 255, 0.4)</a:t>
            </a:r>
            <a:endParaRPr lang="en-US" sz="1875" dirty="0"/>
          </a:p>
        </p:txBody>
      </p:sp>
      <p:sp>
        <p:nvSpPr>
          <p:cNvPr id="7" name="Text 4"/>
          <p:cNvSpPr/>
          <p:nvPr/>
        </p:nvSpPr>
        <p:spPr>
          <a:xfrm>
            <a:off x="2790825" y="5753100"/>
            <a:ext cx="7428458" cy="520005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2048"/>
              </a:lnSpc>
              <a:buNone/>
            </a:pPr>
            <a:r>
              <a:rPr lang="en-US" sz="1575" b="1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Современные ИИ-алгоритмы требуют компромисса между</a:t>
            </a:r>
            <a:pPr algn="ctr" indent="0" marL="0">
              <a:lnSpc>
                <a:spcPts val="2048"/>
              </a:lnSpc>
              <a:buNone/>
            </a:pPr>
            <a:r>
              <a:rPr lang="en-US" sz="1575" b="1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
</a:t>
            </a:r>
            <a:pPr algn="ctr" indent="0" marL="0">
              <a:lnSpc>
                <a:spcPts val="2048"/>
              </a:lnSpc>
              <a:buNone/>
            </a:pPr>
            <a:r>
              <a:rPr lang="en-US" sz="1575" b="1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надёжностью Rad-Hard и мощностью COTS процессоров</a:t>
            </a:r>
            <a:endParaRPr lang="en-US" sz="1575" dirty="0"/>
          </a:p>
        </p:txBody>
      </p:sp>
      <p:sp>
        <p:nvSpPr>
          <p:cNvPr id="8" name="Text 5"/>
          <p:cNvSpPr/>
          <p:nvPr/>
        </p:nvSpPr>
        <p:spPr>
          <a:xfrm>
            <a:off x="1200150" y="3209925"/>
            <a:ext cx="7772400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indent="0" marL="0">
              <a:lnSpc>
                <a:spcPts val="1950"/>
              </a:lnSpc>
              <a:buNone/>
            </a:pPr>
            <a:r>
              <a:rPr lang="en-US" sz="1500" dirty="0">
                <a:solidFill>
                  <a:srgbClr val="1A237E"/>
                </a:solidFill>
                <a:latin typeface="OpenSans-Regular" pitchFamily="34" charset="0"/>
                <a:ea typeface="OpenSans-Regular" pitchFamily="34" charset="-122"/>
                <a:cs typeface="OpenSans-Regular" pitchFamily="34" charset="-120"/>
              </a:rPr>
              <a:t>Специально разработаны для космоса</a:t>
            </a:r>
            <a:endParaRPr lang="en-US" sz="1500" dirty="0"/>
          </a:p>
        </p:txBody>
      </p:sp>
      <p:sp>
        <p:nvSpPr>
          <p:cNvPr id="9" name="Text 6"/>
          <p:cNvSpPr/>
          <p:nvPr/>
        </p:nvSpPr>
        <p:spPr>
          <a:xfrm>
            <a:off x="1200150" y="3533775"/>
            <a:ext cx="4641503" cy="4762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indent="0" marL="0">
              <a:lnSpc>
                <a:spcPts val="1875"/>
              </a:lnSpc>
              <a:buNone/>
            </a:pPr>
            <a:r>
              <a:rPr lang="en-US" sz="1500" dirty="0">
                <a:solidFill>
                  <a:srgbClr val="1A237E"/>
                </a:solidFill>
                <a:latin typeface="OpenSans-Regular" pitchFamily="34" charset="0"/>
                <a:ea typeface="OpenSans-Regular" pitchFamily="34" charset="-122"/>
                <a:cs typeface="OpenSans-Regular" pitchFamily="34" charset="-120"/>
              </a:rPr>
              <a:t>Устойчивы к радиации и температурным</a:t>
            </a:r>
            <a:pPr indent="0" marL="0">
              <a:lnSpc>
                <a:spcPts val="1875"/>
              </a:lnSpc>
              <a:buNone/>
            </a:pPr>
            <a:r>
              <a:rPr lang="en-US" sz="1500" dirty="0">
                <a:solidFill>
                  <a:srgbClr val="1A237E"/>
                </a:solidFill>
                <a:latin typeface="OpenSans-Regular" pitchFamily="34" charset="0"/>
                <a:ea typeface="OpenSans-Regular" pitchFamily="34" charset="-122"/>
                <a:cs typeface="OpenSans-Regular" pitchFamily="34" charset="-120"/>
              </a:rPr>
              <a:t>
</a:t>
            </a:r>
            <a:pPr indent="0" marL="0">
              <a:lnSpc>
                <a:spcPts val="1875"/>
              </a:lnSpc>
              <a:buNone/>
            </a:pPr>
            <a:r>
              <a:rPr lang="en-US" sz="1500" dirty="0">
                <a:solidFill>
                  <a:srgbClr val="1A237E"/>
                </a:solidFill>
                <a:latin typeface="OpenSans-Regular" pitchFamily="34" charset="0"/>
                <a:ea typeface="OpenSans-Regular" pitchFamily="34" charset="-122"/>
                <a:cs typeface="OpenSans-Regular" pitchFamily="34" charset="-120"/>
              </a:rPr>
              <a:t>перепадам</a:t>
            </a:r>
            <a:endParaRPr lang="en-US" sz="1500" dirty="0"/>
          </a:p>
        </p:txBody>
      </p:sp>
      <p:sp>
        <p:nvSpPr>
          <p:cNvPr id="10" name="Text 7"/>
          <p:cNvSpPr/>
          <p:nvPr/>
        </p:nvSpPr>
        <p:spPr>
          <a:xfrm>
            <a:off x="1200150" y="4200525"/>
            <a:ext cx="9677400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indent="0" marL="0">
              <a:lnSpc>
                <a:spcPts val="1950"/>
              </a:lnSpc>
              <a:buNone/>
            </a:pPr>
            <a:r>
              <a:rPr lang="en-US" sz="1500" dirty="0">
                <a:solidFill>
                  <a:srgbClr val="1A237E"/>
                </a:solidFill>
                <a:latin typeface="OpenSans-Regular" pitchFamily="34" charset="0"/>
                <a:ea typeface="OpenSans-Regular" pitchFamily="34" charset="-122"/>
                <a:cs typeface="OpenSans-Regular" pitchFamily="34" charset="-120"/>
              </a:rPr>
              <a:t>Низкая производительность (10-100 MIPS)</a:t>
            </a:r>
            <a:endParaRPr lang="en-US" sz="1500" dirty="0"/>
          </a:p>
        </p:txBody>
      </p:sp>
      <p:sp>
        <p:nvSpPr>
          <p:cNvPr id="11" name="Text 8"/>
          <p:cNvSpPr/>
          <p:nvPr/>
        </p:nvSpPr>
        <p:spPr>
          <a:xfrm>
            <a:off x="1200150" y="4543425"/>
            <a:ext cx="9372600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indent="0" marL="0">
              <a:lnSpc>
                <a:spcPts val="1950"/>
              </a:lnSpc>
              <a:buNone/>
            </a:pPr>
            <a:r>
              <a:rPr lang="en-US" sz="1500" dirty="0">
                <a:solidFill>
                  <a:srgbClr val="1A237E"/>
                </a:solidFill>
                <a:latin typeface="OpenSans-Regular" pitchFamily="34" charset="0"/>
                <a:ea typeface="OpenSans-Regular" pitchFamily="34" charset="-122"/>
                <a:cs typeface="OpenSans-Regular" pitchFamily="34" charset="-120"/>
              </a:rPr>
              <a:t>Высокая стоимость и длительная разработка</a:t>
            </a:r>
            <a:endParaRPr lang="en-US" sz="1500" dirty="0"/>
          </a:p>
        </p:txBody>
      </p:sp>
      <p:sp>
        <p:nvSpPr>
          <p:cNvPr id="12" name="Text 9"/>
          <p:cNvSpPr/>
          <p:nvPr/>
        </p:nvSpPr>
        <p:spPr>
          <a:xfrm>
            <a:off x="1200150" y="5019675"/>
            <a:ext cx="9829800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indent="0" marL="0">
              <a:lnSpc>
                <a:spcPts val="1950"/>
              </a:lnSpc>
              <a:buNone/>
            </a:pPr>
            <a:r>
              <a:rPr lang="en-US" sz="1500" dirty="0">
                <a:solidFill>
                  <a:srgbClr val="1A237E"/>
                </a:solidFill>
                <a:latin typeface="OpenSans-Regular" pitchFamily="34" charset="0"/>
                <a:ea typeface="OpenSans-Regular" pitchFamily="34" charset="-122"/>
                <a:cs typeface="OpenSans-Regular" pitchFamily="34" charset="-120"/>
              </a:rPr>
              <a:t>Гарантированная надёжность в течение миссии</a:t>
            </a:r>
            <a:endParaRPr lang="en-US" sz="1500" dirty="0"/>
          </a:p>
        </p:txBody>
      </p:sp>
      <p:sp>
        <p:nvSpPr>
          <p:cNvPr id="13" name="Text 10"/>
          <p:cNvSpPr/>
          <p:nvPr/>
        </p:nvSpPr>
        <p:spPr>
          <a:xfrm>
            <a:off x="7058025" y="3209925"/>
            <a:ext cx="6629400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indent="0" marL="0">
              <a:lnSpc>
                <a:spcPts val="1950"/>
              </a:lnSpc>
              <a:buNone/>
            </a:pPr>
            <a:r>
              <a:rPr lang="en-US" sz="1500" dirty="0">
                <a:solidFill>
                  <a:srgbClr val="1A237E"/>
                </a:solidFill>
                <a:latin typeface="OpenSans-Regular" pitchFamily="34" charset="0"/>
                <a:ea typeface="OpenSans-Regular" pitchFamily="34" charset="-122"/>
                <a:cs typeface="OpenSans-Regular" pitchFamily="34" charset="-120"/>
              </a:rPr>
              <a:t>Массовые потребительские чипы</a:t>
            </a:r>
            <a:endParaRPr lang="en-US" sz="1500" dirty="0"/>
          </a:p>
        </p:txBody>
      </p:sp>
      <p:sp>
        <p:nvSpPr>
          <p:cNvPr id="14" name="Text 11"/>
          <p:cNvSpPr/>
          <p:nvPr/>
        </p:nvSpPr>
        <p:spPr>
          <a:xfrm>
            <a:off x="7058025" y="3552825"/>
            <a:ext cx="8001000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indent="0" marL="0">
              <a:lnSpc>
                <a:spcPts val="1950"/>
              </a:lnSpc>
              <a:buNone/>
            </a:pPr>
            <a:r>
              <a:rPr lang="en-US" sz="1500" dirty="0">
                <a:solidFill>
                  <a:srgbClr val="1A237E"/>
                </a:solidFill>
                <a:latin typeface="OpenSans-Regular" pitchFamily="34" charset="0"/>
                <a:ea typeface="OpenSans-Regular" pitchFamily="34" charset="-122"/>
                <a:cs typeface="OpenSans-Regular" pitchFamily="34" charset="-120"/>
              </a:rPr>
              <a:t>Высокая производительность (TFLOPS)</a:t>
            </a:r>
            <a:endParaRPr lang="en-US" sz="1500" dirty="0"/>
          </a:p>
        </p:txBody>
      </p:sp>
      <p:sp>
        <p:nvSpPr>
          <p:cNvPr id="15" name="Text 12"/>
          <p:cNvSpPr/>
          <p:nvPr/>
        </p:nvSpPr>
        <p:spPr>
          <a:xfrm>
            <a:off x="7058025" y="4067175"/>
            <a:ext cx="9144000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indent="0" marL="0">
              <a:lnSpc>
                <a:spcPts val="1950"/>
              </a:lnSpc>
              <a:buNone/>
            </a:pPr>
            <a:r>
              <a:rPr lang="en-US" sz="1500" dirty="0">
                <a:solidFill>
                  <a:srgbClr val="1A237E"/>
                </a:solidFill>
                <a:latin typeface="OpenSans-Regular" pitchFamily="34" charset="0"/>
                <a:ea typeface="OpenSans-Regular" pitchFamily="34" charset="-122"/>
                <a:cs typeface="OpenSans-Regular" pitchFamily="34" charset="-120"/>
              </a:rPr>
              <a:t>Доступная стоимость и быстрое обновление</a:t>
            </a:r>
            <a:endParaRPr lang="en-US" sz="1500" dirty="0"/>
          </a:p>
        </p:txBody>
      </p:sp>
      <p:sp>
        <p:nvSpPr>
          <p:cNvPr id="16" name="Text 13"/>
          <p:cNvSpPr/>
          <p:nvPr/>
        </p:nvSpPr>
        <p:spPr>
          <a:xfrm>
            <a:off x="7058025" y="4514850"/>
            <a:ext cx="5646420" cy="235297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indent="0" marL="0">
              <a:lnSpc>
                <a:spcPts val="1852"/>
              </a:lnSpc>
              <a:buNone/>
            </a:pPr>
            <a:r>
              <a:rPr lang="en-US" sz="1425" dirty="0">
                <a:solidFill>
                  <a:srgbClr val="1A237E"/>
                </a:solidFill>
                <a:latin typeface="OpenSans-Regular" pitchFamily="34" charset="0"/>
                <a:ea typeface="OpenSans-Regular" pitchFamily="34" charset="-122"/>
                <a:cs typeface="OpenSans-Regular" pitchFamily="34" charset="-120"/>
              </a:rPr>
              <a:t>Требуют защиты от радиации</a:t>
            </a:r>
            <a:endParaRPr lang="en-US" sz="1425" dirty="0"/>
          </a:p>
        </p:txBody>
      </p:sp>
      <p:sp>
        <p:nvSpPr>
          <p:cNvPr id="17" name="Text 14"/>
          <p:cNvSpPr/>
          <p:nvPr/>
        </p:nvSpPr>
        <p:spPr>
          <a:xfrm>
            <a:off x="7058025" y="4991100"/>
            <a:ext cx="7772400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indent="0" marL="0">
              <a:lnSpc>
                <a:spcPts val="1950"/>
              </a:lnSpc>
              <a:buNone/>
            </a:pPr>
            <a:r>
              <a:rPr lang="en-US" sz="1500" dirty="0">
                <a:solidFill>
                  <a:srgbClr val="1A237E"/>
                </a:solidFill>
                <a:latin typeface="OpenSans-Regular" pitchFamily="34" charset="0"/>
                <a:ea typeface="OpenSans-Regular" pitchFamily="34" charset="-122"/>
                <a:cs typeface="OpenSans-Regular" pitchFamily="34" charset="-120"/>
              </a:rPr>
              <a:t>Риск отказа в космических условиях</a:t>
            </a:r>
            <a:endParaRPr lang="en-US" sz="15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5600" y="1309836"/>
            <a:ext cx="4974282" cy="4793605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992" y="5136505"/>
            <a:ext cx="780157" cy="720030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788" y="3449538"/>
            <a:ext cx="792361" cy="822871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5584" y="1831032"/>
            <a:ext cx="804565" cy="809179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-2393662" y="466725"/>
            <a:ext cx="16299180" cy="521345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4106"/>
              </a:lnSpc>
              <a:buNone/>
            </a:pPr>
            <a:r>
              <a:rPr lang="en-US" sz="3450" b="1" dirty="0">
                <a:solidFill>
                  <a:srgbClr val="80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Ключевые преимущества автономии</a:t>
            </a:r>
            <a:endParaRPr lang="en-US" sz="3450" dirty="0"/>
          </a:p>
        </p:txBody>
      </p:sp>
      <p:sp>
        <p:nvSpPr>
          <p:cNvPr id="8" name="Text 1"/>
          <p:cNvSpPr/>
          <p:nvPr/>
        </p:nvSpPr>
        <p:spPr>
          <a:xfrm>
            <a:off x="1933575" y="1581150"/>
            <a:ext cx="4023271" cy="498872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indent="0" marL="0">
              <a:lnSpc>
                <a:spcPts val="1963"/>
              </a:lnSpc>
              <a:buNone/>
            </a:pPr>
            <a:r>
              <a:rPr lang="en-US" sz="1650" b="1" dirty="0">
                <a:solidFill>
                  <a:srgbClr val="80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Минимизация зависимости от</a:t>
            </a:r>
            <a:pPr indent="0" marL="0">
              <a:lnSpc>
                <a:spcPts val="1963"/>
              </a:lnSpc>
              <a:buNone/>
            </a:pPr>
            <a:r>
              <a:rPr lang="en-US" sz="1650" b="1" dirty="0">
                <a:solidFill>
                  <a:srgbClr val="80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indent="0" marL="0">
              <a:lnSpc>
                <a:spcPts val="1963"/>
              </a:lnSpc>
              <a:buNone/>
            </a:pPr>
            <a:r>
              <a:rPr lang="en-US" sz="1650" b="1" dirty="0">
                <a:solidFill>
                  <a:srgbClr val="80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наземного контроля</a:t>
            </a:r>
            <a:endParaRPr lang="en-US" sz="1650" dirty="0"/>
          </a:p>
        </p:txBody>
      </p:sp>
      <p:sp>
        <p:nvSpPr>
          <p:cNvPr id="9" name="Text 2"/>
          <p:cNvSpPr/>
          <p:nvPr/>
        </p:nvSpPr>
        <p:spPr>
          <a:xfrm>
            <a:off x="1933575" y="3371850"/>
            <a:ext cx="6537960" cy="249436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indent="0" marL="0">
              <a:lnSpc>
                <a:spcPts val="1963"/>
              </a:lnSpc>
              <a:buNone/>
            </a:pPr>
            <a:r>
              <a:rPr lang="en-US" sz="1650" b="1" dirty="0">
                <a:solidFill>
                  <a:srgbClr val="80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Ускорение научных открытий</a:t>
            </a:r>
            <a:endParaRPr lang="en-US" sz="1650" dirty="0"/>
          </a:p>
        </p:txBody>
      </p:sp>
      <p:sp>
        <p:nvSpPr>
          <p:cNvPr id="10" name="Text 3"/>
          <p:cNvSpPr/>
          <p:nvPr/>
        </p:nvSpPr>
        <p:spPr>
          <a:xfrm>
            <a:off x="1933575" y="4838700"/>
            <a:ext cx="3929063" cy="498872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indent="0" marL="0">
              <a:lnSpc>
                <a:spcPts val="1963"/>
              </a:lnSpc>
              <a:buNone/>
            </a:pPr>
            <a:r>
              <a:rPr lang="en-US" sz="1650" b="1" dirty="0">
                <a:solidFill>
                  <a:srgbClr val="80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Мгновенное реагирование на</a:t>
            </a:r>
            <a:pPr indent="0" marL="0">
              <a:lnSpc>
                <a:spcPts val="1963"/>
              </a:lnSpc>
              <a:buNone/>
            </a:pPr>
            <a:r>
              <a:rPr lang="en-US" sz="1650" b="1" dirty="0">
                <a:solidFill>
                  <a:srgbClr val="80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indent="0" marL="0">
              <a:lnSpc>
                <a:spcPts val="1963"/>
              </a:lnSpc>
              <a:buNone/>
            </a:pPr>
            <a:r>
              <a:rPr lang="en-US" sz="1650" b="1" dirty="0">
                <a:solidFill>
                  <a:srgbClr val="80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нештатные ситуации</a:t>
            </a:r>
            <a:endParaRPr lang="en-US" sz="1650" dirty="0"/>
          </a:p>
        </p:txBody>
      </p:sp>
      <p:sp>
        <p:nvSpPr>
          <p:cNvPr id="11" name="Text 4"/>
          <p:cNvSpPr/>
          <p:nvPr/>
        </p:nvSpPr>
        <p:spPr>
          <a:xfrm>
            <a:off x="1933575" y="2238375"/>
            <a:ext cx="4505325" cy="675084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indent="0" marL="0">
              <a:lnSpc>
                <a:spcPts val="1772"/>
              </a:lnSpc>
              <a:buNone/>
            </a:pPr>
            <a:r>
              <a:rPr lang="en-US" sz="1275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Спутники принимают критические решения</a:t>
            </a:r>
            <a:pPr indent="0" marL="0">
              <a:lnSpc>
                <a:spcPts val="1772"/>
              </a:lnSpc>
              <a:buNone/>
            </a:pPr>
            <a:r>
              <a:rPr lang="en-US" sz="1275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indent="0" marL="0">
              <a:lnSpc>
                <a:spcPts val="1772"/>
              </a:lnSpc>
              <a:buNone/>
            </a:pPr>
            <a:r>
              <a:rPr lang="en-US" sz="1275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самостоятельно, снижая нагрузку на наземные</a:t>
            </a:r>
            <a:pPr indent="0" marL="0">
              <a:lnSpc>
                <a:spcPts val="1772"/>
              </a:lnSpc>
              <a:buNone/>
            </a:pPr>
            <a:r>
              <a:rPr lang="en-US" sz="1275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indent="0" marL="0">
              <a:lnSpc>
                <a:spcPts val="1772"/>
              </a:lnSpc>
              <a:buNone/>
            </a:pPr>
            <a:r>
              <a:rPr lang="en-US" sz="1275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станции и повышая эффективность миссий.</a:t>
            </a:r>
            <a:endParaRPr lang="en-US" sz="1275" dirty="0"/>
          </a:p>
        </p:txBody>
      </p:sp>
      <p:sp>
        <p:nvSpPr>
          <p:cNvPr id="12" name="Text 5"/>
          <p:cNvSpPr/>
          <p:nvPr/>
        </p:nvSpPr>
        <p:spPr>
          <a:xfrm>
            <a:off x="1933575" y="3705225"/>
            <a:ext cx="4830068" cy="675084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indent="0" marL="0">
              <a:lnSpc>
                <a:spcPts val="1772"/>
              </a:lnSpc>
              <a:buNone/>
            </a:pPr>
            <a:r>
              <a:rPr lang="en-US" sz="1275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Обработка данных в реальном времени на борту</a:t>
            </a:r>
            <a:pPr indent="0" marL="0">
              <a:lnSpc>
                <a:spcPts val="1772"/>
              </a:lnSpc>
              <a:buNone/>
            </a:pPr>
            <a:r>
              <a:rPr lang="en-US" sz="1275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indent="0" marL="0">
              <a:lnSpc>
                <a:spcPts val="1772"/>
              </a:lnSpc>
              <a:buNone/>
            </a:pPr>
            <a:r>
              <a:rPr lang="en-US" sz="1275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позволяет мгновенно выявлять важные явления и</a:t>
            </a:r>
            <a:pPr indent="0" marL="0">
              <a:lnSpc>
                <a:spcPts val="1772"/>
              </a:lnSpc>
              <a:buNone/>
            </a:pPr>
            <a:r>
              <a:rPr lang="en-US" sz="1275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indent="0" marL="0">
              <a:lnSpc>
                <a:spcPts val="1772"/>
              </a:lnSpc>
              <a:buNone/>
            </a:pPr>
            <a:r>
              <a:rPr lang="en-US" sz="1275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адаптировать исследовательские задачи.</a:t>
            </a:r>
            <a:endParaRPr lang="en-US" sz="1275" dirty="0"/>
          </a:p>
        </p:txBody>
      </p:sp>
      <p:sp>
        <p:nvSpPr>
          <p:cNvPr id="13" name="Text 6"/>
          <p:cNvSpPr/>
          <p:nvPr/>
        </p:nvSpPr>
        <p:spPr>
          <a:xfrm>
            <a:off x="1933575" y="5467350"/>
            <a:ext cx="4494758" cy="675084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indent="0" marL="0">
              <a:lnSpc>
                <a:spcPts val="1772"/>
              </a:lnSpc>
              <a:buNone/>
            </a:pPr>
            <a:r>
              <a:rPr lang="en-US" sz="1275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Автономные системы реагируют на угрозы</a:t>
            </a:r>
            <a:pPr indent="0" marL="0">
              <a:lnSpc>
                <a:spcPts val="1772"/>
              </a:lnSpc>
              <a:buNone/>
            </a:pPr>
            <a:r>
              <a:rPr lang="en-US" sz="1275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indent="0" marL="0">
              <a:lnSpc>
                <a:spcPts val="1772"/>
              </a:lnSpc>
              <a:buNone/>
            </a:pPr>
            <a:r>
              <a:rPr lang="en-US" sz="1275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столкновения, сбои оборудования и изменения</a:t>
            </a:r>
            <a:pPr indent="0" marL="0">
              <a:lnSpc>
                <a:spcPts val="1772"/>
              </a:lnSpc>
              <a:buNone/>
            </a:pPr>
            <a:r>
              <a:rPr lang="en-US" sz="1275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indent="0" marL="0">
              <a:lnSpc>
                <a:spcPts val="1772"/>
              </a:lnSpc>
              <a:buNone/>
            </a:pPr>
            <a:r>
              <a:rPr lang="en-US" sz="1275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среды без задержек связи с Землей.</a:t>
            </a:r>
            <a:endParaRPr lang="en-US" sz="1275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4973" y="1831032"/>
            <a:ext cx="4596259" cy="4087267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898" y="5424636"/>
            <a:ext cx="377875" cy="356592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898" y="4155877"/>
            <a:ext cx="377875" cy="356592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5898" y="2887117"/>
            <a:ext cx="353467" cy="363438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0157" y="1618357"/>
            <a:ext cx="316855" cy="370284"/>
          </a:xfrm>
          <a:prstGeom prst="rect">
            <a:avLst/>
          </a:prstGeom>
        </p:spPr>
      </p:pic>
      <p:sp>
        <p:nvSpPr>
          <p:cNvPr id="8" name="Text 0"/>
          <p:cNvSpPr/>
          <p:nvPr/>
        </p:nvSpPr>
        <p:spPr>
          <a:xfrm>
            <a:off x="-871091" y="314325"/>
            <a:ext cx="14801850" cy="42297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3330"/>
              </a:lnSpc>
              <a:buNone/>
            </a:pPr>
            <a:r>
              <a:rPr lang="en-US" sz="2775" b="1" spc="60" kern="0" dirty="0">
                <a:solidFill>
                  <a:srgbClr val="E0E0E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Наблюдение Земли в реальном времени</a:t>
            </a:r>
            <a:endParaRPr lang="en-US" sz="2775" dirty="0"/>
          </a:p>
        </p:txBody>
      </p:sp>
      <p:sp>
        <p:nvSpPr>
          <p:cNvPr id="9" name="Text 1"/>
          <p:cNvSpPr/>
          <p:nvPr/>
        </p:nvSpPr>
        <p:spPr>
          <a:xfrm>
            <a:off x="-3139931" y="876300"/>
            <a:ext cx="19751040" cy="20568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620"/>
              </a:lnSpc>
              <a:buNone/>
            </a:pPr>
            <a:r>
              <a:rPr lang="en-US" sz="1350" b="1" dirty="0">
                <a:solidFill>
                  <a:srgbClr val="F0F8FF"/>
                </a:solidFill>
                <a:latin typeface="OpenSans-Bold" pitchFamily="34" charset="0"/>
                <a:ea typeface="OpenSans-Bold" pitchFamily="34" charset="-122"/>
                <a:cs typeface="OpenSans-Bold" pitchFamily="34" charset="-120"/>
              </a:rPr>
              <a:t>ИИ-системы обеспечивают мгновенную обработку спутниковых данных для критически важных приложений</a:t>
            </a:r>
            <a:endParaRPr lang="en-US" sz="1350" dirty="0"/>
          </a:p>
        </p:txBody>
      </p:sp>
      <p:sp>
        <p:nvSpPr>
          <p:cNvPr id="10" name="Text 2"/>
          <p:cNvSpPr/>
          <p:nvPr/>
        </p:nvSpPr>
        <p:spPr>
          <a:xfrm>
            <a:off x="1266825" y="1647825"/>
            <a:ext cx="8035290" cy="199132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indent="0" marL="0">
              <a:lnSpc>
                <a:spcPts val="1568"/>
              </a:lnSpc>
              <a:buNone/>
            </a:pPr>
            <a:r>
              <a:rPr lang="en-US" sz="1425" b="1" dirty="0">
                <a:solidFill>
                  <a:srgbClr val="F0F8FF"/>
                </a:solidFill>
                <a:latin typeface="OpenSans-Bold" pitchFamily="34" charset="0"/>
                <a:ea typeface="OpenSans-Bold" pitchFamily="34" charset="-122"/>
                <a:cs typeface="OpenSans-Bold" pitchFamily="34" charset="-120"/>
              </a:rPr>
              <a:t>Мгновенное обнаружение лесных пожаров</a:t>
            </a:r>
            <a:endParaRPr lang="en-US" sz="1425" dirty="0"/>
          </a:p>
        </p:txBody>
      </p:sp>
      <p:sp>
        <p:nvSpPr>
          <p:cNvPr id="11" name="Text 3"/>
          <p:cNvSpPr/>
          <p:nvPr/>
        </p:nvSpPr>
        <p:spPr>
          <a:xfrm>
            <a:off x="1266825" y="2971800"/>
            <a:ext cx="6080760" cy="199132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indent="0" marL="0">
              <a:lnSpc>
                <a:spcPts val="1568"/>
              </a:lnSpc>
              <a:buNone/>
            </a:pPr>
            <a:r>
              <a:rPr lang="en-US" sz="1425" b="1" dirty="0">
                <a:solidFill>
                  <a:srgbClr val="F0F8FF"/>
                </a:solidFill>
                <a:latin typeface="OpenSans-Bold" pitchFamily="34" charset="0"/>
                <a:ea typeface="OpenSans-Bold" pitchFamily="34" charset="-122"/>
                <a:cs typeface="OpenSans-Bold" pitchFamily="34" charset="-120"/>
              </a:rPr>
              <a:t>Мониторинг изменения климата</a:t>
            </a:r>
            <a:endParaRPr lang="en-US" sz="1425" dirty="0"/>
          </a:p>
        </p:txBody>
      </p:sp>
      <p:sp>
        <p:nvSpPr>
          <p:cNvPr id="12" name="Text 4"/>
          <p:cNvSpPr/>
          <p:nvPr/>
        </p:nvSpPr>
        <p:spPr>
          <a:xfrm>
            <a:off x="1266825" y="4210050"/>
            <a:ext cx="5863590" cy="199132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indent="0" marL="0">
              <a:lnSpc>
                <a:spcPts val="1568"/>
              </a:lnSpc>
              <a:buNone/>
            </a:pPr>
            <a:r>
              <a:rPr lang="en-US" sz="1425" b="1" dirty="0">
                <a:solidFill>
                  <a:srgbClr val="F0F8FF"/>
                </a:solidFill>
                <a:latin typeface="OpenSans-Bold" pitchFamily="34" charset="0"/>
                <a:ea typeface="OpenSans-Bold" pitchFamily="34" charset="-122"/>
                <a:cs typeface="OpenSans-Bold" pitchFamily="34" charset="-120"/>
              </a:rPr>
              <a:t>Оценка ущерба от наводнений</a:t>
            </a:r>
            <a:endParaRPr lang="en-US" sz="1425" dirty="0"/>
          </a:p>
        </p:txBody>
      </p:sp>
      <p:sp>
        <p:nvSpPr>
          <p:cNvPr id="13" name="Text 5"/>
          <p:cNvSpPr/>
          <p:nvPr/>
        </p:nvSpPr>
        <p:spPr>
          <a:xfrm>
            <a:off x="1266825" y="5457825"/>
            <a:ext cx="70866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indent="0" marL="0">
              <a:lnSpc>
                <a:spcPts val="1650"/>
              </a:lnSpc>
              <a:buNone/>
            </a:pPr>
            <a:r>
              <a:rPr lang="en-US" sz="1500" b="1" dirty="0">
                <a:solidFill>
                  <a:srgbClr val="F0F8FF"/>
                </a:solidFill>
                <a:latin typeface="OpenSans-Bold" pitchFamily="34" charset="0"/>
                <a:ea typeface="OpenSans-Bold" pitchFamily="34" charset="-122"/>
                <a:cs typeface="OpenSans-Bold" pitchFamily="34" charset="-120"/>
              </a:rPr>
              <a:t>Анализ экономической активности</a:t>
            </a:r>
            <a:endParaRPr lang="en-US" sz="1500" dirty="0"/>
          </a:p>
        </p:txBody>
      </p:sp>
      <p:sp>
        <p:nvSpPr>
          <p:cNvPr id="14" name="Text 6"/>
          <p:cNvSpPr/>
          <p:nvPr/>
        </p:nvSpPr>
        <p:spPr>
          <a:xfrm>
            <a:off x="1333500" y="2000250"/>
            <a:ext cx="6370290" cy="594271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indent="0" marL="0">
              <a:lnSpc>
                <a:spcPts val="156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Roboto-Regular" pitchFamily="34" charset="0"/>
                <a:ea typeface="Roboto-Regular" pitchFamily="34" charset="-122"/>
                <a:cs typeface="Roboto-Regular" pitchFamily="34" charset="-120"/>
              </a:rPr>
              <a:t>• ИИ-алгоритмы анализируют спутниковые снимки в реальном времени</a:t>
            </a:r>
            <a:pPr indent="0" marL="0">
              <a:lnSpc>
                <a:spcPts val="156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Roboto-Regular" pitchFamily="34" charset="0"/>
                <a:ea typeface="Roboto-Regular" pitchFamily="34" charset="-122"/>
                <a:cs typeface="Roboto-Regular" pitchFamily="34" charset="-120"/>
              </a:rPr>
              <a:t>
</a:t>
            </a:r>
            <a:pPr indent="0" marL="0">
              <a:lnSpc>
                <a:spcPts val="156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Roboto-Regular" pitchFamily="34" charset="0"/>
                <a:ea typeface="Roboto-Regular" pitchFamily="34" charset="-122"/>
                <a:cs typeface="Roboto-Regular" pitchFamily="34" charset="-120"/>
              </a:rPr>
              <a:t>• Выявление аномалий температуры и дыма за считанные минуты</a:t>
            </a:r>
            <a:pPr indent="0" marL="0">
              <a:lnSpc>
                <a:spcPts val="156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Roboto-Regular" pitchFamily="34" charset="0"/>
                <a:ea typeface="Roboto-Regular" pitchFamily="34" charset="-122"/>
                <a:cs typeface="Roboto-Regular" pitchFamily="34" charset="-120"/>
              </a:rPr>
              <a:t>
</a:t>
            </a:r>
            <a:pPr indent="0" marL="0">
              <a:lnSpc>
                <a:spcPts val="156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Roboto-Regular" pitchFamily="34" charset="0"/>
                <a:ea typeface="Roboto-Regular" pitchFamily="34" charset="-122"/>
                <a:cs typeface="Roboto-Regular" pitchFamily="34" charset="-120"/>
              </a:rPr>
              <a:t>• Сокращение времени реагирования с часов до минут</a:t>
            </a:r>
            <a:endParaRPr lang="en-US" sz="1200" dirty="0"/>
          </a:p>
        </p:txBody>
      </p:sp>
      <p:sp>
        <p:nvSpPr>
          <p:cNvPr id="15" name="Text 7"/>
          <p:cNvSpPr/>
          <p:nvPr/>
        </p:nvSpPr>
        <p:spPr>
          <a:xfrm>
            <a:off x="1333500" y="3257550"/>
            <a:ext cx="5846415" cy="5572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indent="0" marL="0">
              <a:lnSpc>
                <a:spcPts val="1463"/>
              </a:lnSpc>
              <a:buNone/>
            </a:pPr>
            <a:r>
              <a:rPr lang="en-US" sz="1125" dirty="0">
                <a:solidFill>
                  <a:srgbClr val="FFFFFF"/>
                </a:solidFill>
                <a:latin typeface="Roboto-Regular" pitchFamily="34" charset="0"/>
                <a:ea typeface="Roboto-Regular" pitchFamily="34" charset="-122"/>
                <a:cs typeface="Roboto-Regular" pitchFamily="34" charset="-120"/>
              </a:rPr>
              <a:t>• Отслеживание таяния ледников и изменения уровня моря</a:t>
            </a:r>
            <a:pPr indent="0" marL="0">
              <a:lnSpc>
                <a:spcPts val="1463"/>
              </a:lnSpc>
              <a:buNone/>
            </a:pPr>
            <a:r>
              <a:rPr lang="en-US" sz="1125" dirty="0">
                <a:solidFill>
                  <a:srgbClr val="FFFFFF"/>
                </a:solidFill>
                <a:latin typeface="Roboto-Regular" pitchFamily="34" charset="0"/>
                <a:ea typeface="Roboto-Regular" pitchFamily="34" charset="-122"/>
                <a:cs typeface="Roboto-Regular" pitchFamily="34" charset="-120"/>
              </a:rPr>
              <a:t>
</a:t>
            </a:r>
            <a:pPr indent="0" marL="0">
              <a:lnSpc>
                <a:spcPts val="1463"/>
              </a:lnSpc>
              <a:buNone/>
            </a:pPr>
            <a:r>
              <a:rPr lang="en-US" sz="1125" dirty="0">
                <a:solidFill>
                  <a:srgbClr val="FFFFFF"/>
                </a:solidFill>
                <a:latin typeface="Roboto-Regular" pitchFamily="34" charset="0"/>
                <a:ea typeface="Roboto-Regular" pitchFamily="34" charset="-122"/>
                <a:cs typeface="Roboto-Regular" pitchFamily="34" charset="-120"/>
              </a:rPr>
              <a:t>• Анализ состояния растительности и выбросов парниковых газов</a:t>
            </a:r>
            <a:pPr indent="0" marL="0">
              <a:lnSpc>
                <a:spcPts val="1463"/>
              </a:lnSpc>
              <a:buNone/>
            </a:pPr>
            <a:r>
              <a:rPr lang="en-US" sz="1125" dirty="0">
                <a:solidFill>
                  <a:srgbClr val="FFFFFF"/>
                </a:solidFill>
                <a:latin typeface="Roboto-Regular" pitchFamily="34" charset="0"/>
                <a:ea typeface="Roboto-Regular" pitchFamily="34" charset="-122"/>
                <a:cs typeface="Roboto-Regular" pitchFamily="34" charset="-120"/>
              </a:rPr>
              <a:t>
</a:t>
            </a:r>
            <a:pPr indent="0" marL="0">
              <a:lnSpc>
                <a:spcPts val="1463"/>
              </a:lnSpc>
              <a:buNone/>
            </a:pPr>
            <a:r>
              <a:rPr lang="en-US" sz="1125" dirty="0">
                <a:solidFill>
                  <a:srgbClr val="FFFFFF"/>
                </a:solidFill>
                <a:latin typeface="Roboto-Regular" pitchFamily="34" charset="0"/>
                <a:ea typeface="Roboto-Regular" pitchFamily="34" charset="-122"/>
                <a:cs typeface="Roboto-Regular" pitchFamily="34" charset="-120"/>
              </a:rPr>
              <a:t>• Создание точных климатических моделей</a:t>
            </a:r>
            <a:endParaRPr lang="en-US" sz="1125" dirty="0"/>
          </a:p>
        </p:txBody>
      </p:sp>
      <p:sp>
        <p:nvSpPr>
          <p:cNvPr id="16" name="Text 8"/>
          <p:cNvSpPr/>
          <p:nvPr/>
        </p:nvSpPr>
        <p:spPr>
          <a:xfrm>
            <a:off x="1333500" y="4543425"/>
            <a:ext cx="5532090" cy="5572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indent="0" marL="0">
              <a:lnSpc>
                <a:spcPts val="1463"/>
              </a:lnSpc>
              <a:buNone/>
            </a:pPr>
            <a:r>
              <a:rPr lang="en-US" sz="1125" dirty="0">
                <a:solidFill>
                  <a:srgbClr val="FFFFFF"/>
                </a:solidFill>
                <a:latin typeface="Roboto-Regular" pitchFamily="34" charset="0"/>
                <a:ea typeface="Roboto-Regular" pitchFamily="34" charset="-122"/>
                <a:cs typeface="Roboto-Regular" pitchFamily="34" charset="-120"/>
              </a:rPr>
              <a:t>• Быстрое картирование затопленных территорий</a:t>
            </a:r>
            <a:pPr indent="0" marL="0">
              <a:lnSpc>
                <a:spcPts val="1463"/>
              </a:lnSpc>
              <a:buNone/>
            </a:pPr>
            <a:r>
              <a:rPr lang="en-US" sz="1125" dirty="0">
                <a:solidFill>
                  <a:srgbClr val="FFFFFF"/>
                </a:solidFill>
                <a:latin typeface="Roboto-Regular" pitchFamily="34" charset="0"/>
                <a:ea typeface="Roboto-Regular" pitchFamily="34" charset="-122"/>
                <a:cs typeface="Roboto-Regular" pitchFamily="34" charset="-120"/>
              </a:rPr>
              <a:t>
</a:t>
            </a:r>
            <a:pPr indent="0" marL="0">
              <a:lnSpc>
                <a:spcPts val="1463"/>
              </a:lnSpc>
              <a:buNone/>
            </a:pPr>
            <a:r>
              <a:rPr lang="en-US" sz="1125" dirty="0">
                <a:solidFill>
                  <a:srgbClr val="FFFFFF"/>
                </a:solidFill>
                <a:latin typeface="Roboto-Regular" pitchFamily="34" charset="0"/>
                <a:ea typeface="Roboto-Regular" pitchFamily="34" charset="-122"/>
                <a:cs typeface="Roboto-Regular" pitchFamily="34" charset="-120"/>
              </a:rPr>
              <a:t>• Оценка масштабов разрушений для спасательных операций</a:t>
            </a:r>
            <a:pPr indent="0" marL="0">
              <a:lnSpc>
                <a:spcPts val="1463"/>
              </a:lnSpc>
              <a:buNone/>
            </a:pPr>
            <a:r>
              <a:rPr lang="en-US" sz="1125" dirty="0">
                <a:solidFill>
                  <a:srgbClr val="FFFFFF"/>
                </a:solidFill>
                <a:latin typeface="Roboto-Regular" pitchFamily="34" charset="0"/>
                <a:ea typeface="Roboto-Regular" pitchFamily="34" charset="-122"/>
                <a:cs typeface="Roboto-Regular" pitchFamily="34" charset="-120"/>
              </a:rPr>
              <a:t>
</a:t>
            </a:r>
            <a:pPr indent="0" marL="0">
              <a:lnSpc>
                <a:spcPts val="1463"/>
              </a:lnSpc>
              <a:buNone/>
            </a:pPr>
            <a:r>
              <a:rPr lang="en-US" sz="1125" dirty="0">
                <a:solidFill>
                  <a:srgbClr val="FFFFFF"/>
                </a:solidFill>
                <a:latin typeface="Roboto-Regular" pitchFamily="34" charset="0"/>
                <a:ea typeface="Roboto-Regular" pitchFamily="34" charset="-122"/>
                <a:cs typeface="Roboto-Regular" pitchFamily="34" charset="-120"/>
              </a:rPr>
              <a:t>• Координация распределения помощи</a:t>
            </a:r>
            <a:endParaRPr lang="en-US" sz="1125" dirty="0"/>
          </a:p>
        </p:txBody>
      </p:sp>
      <p:sp>
        <p:nvSpPr>
          <p:cNvPr id="17" name="Text 9"/>
          <p:cNvSpPr/>
          <p:nvPr/>
        </p:nvSpPr>
        <p:spPr>
          <a:xfrm>
            <a:off x="1333500" y="5800725"/>
            <a:ext cx="5657850" cy="5572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indent="0" marL="0">
              <a:lnSpc>
                <a:spcPts val="1463"/>
              </a:lnSpc>
              <a:buNone/>
            </a:pPr>
            <a:r>
              <a:rPr lang="en-US" sz="1125" dirty="0">
                <a:solidFill>
                  <a:srgbClr val="FFFFFF"/>
                </a:solidFill>
                <a:latin typeface="Roboto-Regular" pitchFamily="34" charset="0"/>
                <a:ea typeface="Roboto-Regular" pitchFamily="34" charset="-122"/>
                <a:cs typeface="Roboto-Regular" pitchFamily="34" charset="-120"/>
              </a:rPr>
              <a:t>• Подсчет автомобилей на парковках и самолетов в аэропортах</a:t>
            </a:r>
            <a:pPr indent="0" marL="0">
              <a:lnSpc>
                <a:spcPts val="1463"/>
              </a:lnSpc>
              <a:buNone/>
            </a:pPr>
            <a:r>
              <a:rPr lang="en-US" sz="1125" dirty="0">
                <a:solidFill>
                  <a:srgbClr val="FFFFFF"/>
                </a:solidFill>
                <a:latin typeface="Roboto-Regular" pitchFamily="34" charset="0"/>
                <a:ea typeface="Roboto-Regular" pitchFamily="34" charset="-122"/>
                <a:cs typeface="Roboto-Regular" pitchFamily="34" charset="-120"/>
              </a:rPr>
              <a:t>
</a:t>
            </a:r>
            <a:pPr indent="0" marL="0">
              <a:lnSpc>
                <a:spcPts val="1463"/>
              </a:lnSpc>
              <a:buNone/>
            </a:pPr>
            <a:r>
              <a:rPr lang="en-US" sz="1125" dirty="0">
                <a:solidFill>
                  <a:srgbClr val="FFFFFF"/>
                </a:solidFill>
                <a:latin typeface="Roboto-Regular" pitchFamily="34" charset="0"/>
                <a:ea typeface="Roboto-Regular" pitchFamily="34" charset="-122"/>
                <a:cs typeface="Roboto-Regular" pitchFamily="34" charset="-120"/>
              </a:rPr>
              <a:t>• Мониторинг промышленной активности</a:t>
            </a:r>
            <a:pPr indent="0" marL="0">
              <a:lnSpc>
                <a:spcPts val="1463"/>
              </a:lnSpc>
              <a:buNone/>
            </a:pPr>
            <a:r>
              <a:rPr lang="en-US" sz="1125" dirty="0">
                <a:solidFill>
                  <a:srgbClr val="FFFFFF"/>
                </a:solidFill>
                <a:latin typeface="Roboto-Regular" pitchFamily="34" charset="0"/>
                <a:ea typeface="Roboto-Regular" pitchFamily="34" charset="-122"/>
                <a:cs typeface="Roboto-Regular" pitchFamily="34" charset="-120"/>
              </a:rPr>
              <a:t>
</a:t>
            </a:r>
            <a:pPr indent="0" marL="0">
              <a:lnSpc>
                <a:spcPts val="1463"/>
              </a:lnSpc>
              <a:buNone/>
            </a:pPr>
            <a:r>
              <a:rPr lang="en-US" sz="1125" dirty="0">
                <a:solidFill>
                  <a:srgbClr val="FFFFFF"/>
                </a:solidFill>
                <a:latin typeface="Roboto-Regular" pitchFamily="34" charset="0"/>
                <a:ea typeface="Roboto-Regular" pitchFamily="34" charset="-122"/>
                <a:cs typeface="Roboto-Regular" pitchFamily="34" charset="-120"/>
              </a:rPr>
              <a:t>• Ценные инсайты для бизнеса и государственного управления</a:t>
            </a:r>
            <a:endParaRPr lang="en-US" sz="1125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5898" y="2091630"/>
            <a:ext cx="2596753" cy="2530525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57225" y="466725"/>
            <a:ext cx="17899380" cy="658416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indent="0" marL="0">
              <a:lnSpc>
                <a:spcPts val="5184"/>
              </a:lnSpc>
              <a:buNone/>
            </a:pPr>
            <a:r>
              <a:rPr lang="en-US" sz="4050" b="1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Исследование дальнего космоса</a:t>
            </a:r>
            <a:endParaRPr lang="en-US" sz="4050" dirty="0"/>
          </a:p>
        </p:txBody>
      </p:sp>
      <p:sp>
        <p:nvSpPr>
          <p:cNvPr id="5" name="Text 1"/>
          <p:cNvSpPr/>
          <p:nvPr/>
        </p:nvSpPr>
        <p:spPr>
          <a:xfrm>
            <a:off x="657225" y="1409700"/>
            <a:ext cx="11601450" cy="353616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indent="0" marL="0">
              <a:lnSpc>
                <a:spcPts val="2784"/>
              </a:lnSpc>
              <a:buNone/>
            </a:pPr>
            <a:r>
              <a:rPr lang="en-US" sz="2175" b="1" dirty="0">
                <a:solidFill>
                  <a:srgbClr val="81D4FA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Критическая необходимость автономии</a:t>
            </a:r>
            <a:endParaRPr lang="en-US" sz="2175" dirty="0"/>
          </a:p>
        </p:txBody>
      </p:sp>
      <p:sp>
        <p:nvSpPr>
          <p:cNvPr id="6" name="Text 2"/>
          <p:cNvSpPr/>
          <p:nvPr/>
        </p:nvSpPr>
        <p:spPr>
          <a:xfrm>
            <a:off x="657225" y="3105150"/>
            <a:ext cx="7623810" cy="353616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indent="0" marL="0">
              <a:lnSpc>
                <a:spcPts val="2784"/>
              </a:lnSpc>
              <a:buNone/>
            </a:pPr>
            <a:r>
              <a:rPr lang="en-US" sz="2175" b="1" dirty="0">
                <a:solidFill>
                  <a:srgbClr val="81D4FA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Примеры применения NASA</a:t>
            </a:r>
            <a:endParaRPr lang="en-US" sz="2175" dirty="0"/>
          </a:p>
        </p:txBody>
      </p:sp>
      <p:sp>
        <p:nvSpPr>
          <p:cNvPr id="7" name="Text 3"/>
          <p:cNvSpPr/>
          <p:nvPr/>
        </p:nvSpPr>
        <p:spPr>
          <a:xfrm>
            <a:off x="657225" y="5181600"/>
            <a:ext cx="7292340" cy="353616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indent="0" marL="0">
              <a:lnSpc>
                <a:spcPts val="2784"/>
              </a:lnSpc>
              <a:buNone/>
            </a:pPr>
            <a:r>
              <a:rPr lang="en-US" sz="2175" b="1" dirty="0">
                <a:solidFill>
                  <a:srgbClr val="81D4FA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Технология AEGIS (ESA)</a:t>
            </a:r>
            <a:endParaRPr lang="en-US" sz="2175" dirty="0"/>
          </a:p>
        </p:txBody>
      </p:sp>
      <p:sp>
        <p:nvSpPr>
          <p:cNvPr id="8" name="Text 4"/>
          <p:cNvSpPr/>
          <p:nvPr/>
        </p:nvSpPr>
        <p:spPr>
          <a:xfrm>
            <a:off x="838200" y="1838325"/>
            <a:ext cx="6579840" cy="985838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indent="0" marL="0">
              <a:lnSpc>
                <a:spcPts val="2588"/>
              </a:lnSpc>
              <a:buNone/>
            </a:pPr>
            <a:r>
              <a:rPr lang="en-US" sz="1725" dirty="0">
                <a:solidFill>
                  <a:srgbClr val="E0E0E0"/>
                </a:solidFill>
                <a:latin typeface="OpenSans-Regular" pitchFamily="34" charset="0"/>
                <a:ea typeface="OpenSans-Regular" pitchFamily="34" charset="-122"/>
                <a:cs typeface="OpenSans-Regular" pitchFamily="34" charset="-120"/>
              </a:rPr>
              <a:t>• Задержки связи: от минут до часов</a:t>
            </a:r>
            <a:pPr indent="0" marL="0">
              <a:lnSpc>
                <a:spcPts val="2588"/>
              </a:lnSpc>
              <a:buNone/>
            </a:pPr>
            <a:r>
              <a:rPr lang="en-US" sz="1725" dirty="0">
                <a:solidFill>
                  <a:srgbClr val="E0E0E0"/>
                </a:solidFill>
                <a:latin typeface="OpenSans-Regular" pitchFamily="34" charset="0"/>
                <a:ea typeface="OpenSans-Regular" pitchFamily="34" charset="-122"/>
                <a:cs typeface="OpenSans-Regular" pitchFamily="34" charset="-120"/>
              </a:rPr>
              <a:t>
</a:t>
            </a:r>
            <a:pPr indent="0" marL="0">
              <a:lnSpc>
                <a:spcPts val="2588"/>
              </a:lnSpc>
              <a:buNone/>
            </a:pPr>
            <a:r>
              <a:rPr lang="en-US" sz="1725" dirty="0">
                <a:solidFill>
                  <a:srgbClr val="E0E0E0"/>
                </a:solidFill>
                <a:latin typeface="OpenSans-Regular" pitchFamily="34" charset="0"/>
                <a:ea typeface="OpenSans-Regular" pitchFamily="34" charset="-122"/>
                <a:cs typeface="OpenSans-Regular" pitchFamily="34" charset="-120"/>
              </a:rPr>
              <a:t>• Невозможность реального времени управления</a:t>
            </a:r>
            <a:pPr indent="0" marL="0">
              <a:lnSpc>
                <a:spcPts val="2588"/>
              </a:lnSpc>
              <a:buNone/>
            </a:pPr>
            <a:r>
              <a:rPr lang="en-US" sz="1725" dirty="0">
                <a:solidFill>
                  <a:srgbClr val="E0E0E0"/>
                </a:solidFill>
                <a:latin typeface="OpenSans-Regular" pitchFamily="34" charset="0"/>
                <a:ea typeface="OpenSans-Regular" pitchFamily="34" charset="-122"/>
                <a:cs typeface="OpenSans-Regular" pitchFamily="34" charset="-120"/>
              </a:rPr>
              <a:t>
</a:t>
            </a:r>
            <a:pPr indent="0" marL="0">
              <a:lnSpc>
                <a:spcPts val="2588"/>
              </a:lnSpc>
              <a:buNone/>
            </a:pPr>
            <a:r>
              <a:rPr lang="en-US" sz="1725" dirty="0">
                <a:solidFill>
                  <a:srgbClr val="E0E0E0"/>
                </a:solidFill>
                <a:latin typeface="OpenSans-Regular" pitchFamily="34" charset="0"/>
                <a:ea typeface="OpenSans-Regular" pitchFamily="34" charset="-122"/>
                <a:cs typeface="OpenSans-Regular" pitchFamily="34" charset="-120"/>
              </a:rPr>
              <a:t>• Необходимость мгновенных решений на месте</a:t>
            </a:r>
            <a:endParaRPr lang="en-US" sz="1725" dirty="0"/>
          </a:p>
        </p:txBody>
      </p:sp>
      <p:sp>
        <p:nvSpPr>
          <p:cNvPr id="9" name="Text 5"/>
          <p:cNvSpPr/>
          <p:nvPr/>
        </p:nvSpPr>
        <p:spPr>
          <a:xfrm>
            <a:off x="838200" y="3533775"/>
            <a:ext cx="6317903" cy="13144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indent="0" marL="0">
              <a:lnSpc>
                <a:spcPts val="2588"/>
              </a:lnSpc>
              <a:buNone/>
            </a:pPr>
            <a:r>
              <a:rPr lang="en-US" sz="1725" dirty="0">
                <a:solidFill>
                  <a:srgbClr val="E0E0E0"/>
                </a:solidFill>
                <a:latin typeface="OpenSans-Regular" pitchFamily="34" charset="0"/>
                <a:ea typeface="OpenSans-Regular" pitchFamily="34" charset="-122"/>
                <a:cs typeface="OpenSans-Regular" pitchFamily="34" charset="-120"/>
              </a:rPr>
              <a:t>• Марсоходы Perseverance и Curiosity</a:t>
            </a:r>
            <a:pPr indent="0" marL="0">
              <a:lnSpc>
                <a:spcPts val="2588"/>
              </a:lnSpc>
              <a:buNone/>
            </a:pPr>
            <a:r>
              <a:rPr lang="en-US" sz="1725" dirty="0">
                <a:solidFill>
                  <a:srgbClr val="E0E0E0"/>
                </a:solidFill>
                <a:latin typeface="OpenSans-Regular" pitchFamily="34" charset="0"/>
                <a:ea typeface="OpenSans-Regular" pitchFamily="34" charset="-122"/>
                <a:cs typeface="OpenSans-Regular" pitchFamily="34" charset="-120"/>
              </a:rPr>
              <a:t>
</a:t>
            </a:r>
            <a:pPr indent="0" marL="0">
              <a:lnSpc>
                <a:spcPts val="2588"/>
              </a:lnSpc>
              <a:buNone/>
            </a:pPr>
            <a:r>
              <a:rPr lang="en-US" sz="1725" dirty="0">
                <a:solidFill>
                  <a:srgbClr val="E0E0E0"/>
                </a:solidFill>
                <a:latin typeface="OpenSans-Regular" pitchFamily="34" charset="0"/>
                <a:ea typeface="OpenSans-Regular" pitchFamily="34" charset="-122"/>
                <a:cs typeface="OpenSans-Regular" pitchFamily="34" charset="-120"/>
              </a:rPr>
              <a:t>• Автономная навигация по сложной местности</a:t>
            </a:r>
            <a:pPr indent="0" marL="0">
              <a:lnSpc>
                <a:spcPts val="2588"/>
              </a:lnSpc>
              <a:buNone/>
            </a:pPr>
            <a:r>
              <a:rPr lang="en-US" sz="1725" dirty="0">
                <a:solidFill>
                  <a:srgbClr val="E0E0E0"/>
                </a:solidFill>
                <a:latin typeface="OpenSans-Regular" pitchFamily="34" charset="0"/>
                <a:ea typeface="OpenSans-Regular" pitchFamily="34" charset="-122"/>
                <a:cs typeface="OpenSans-Regular" pitchFamily="34" charset="-120"/>
              </a:rPr>
              <a:t>
</a:t>
            </a:r>
            <a:pPr indent="0" marL="0">
              <a:lnSpc>
                <a:spcPts val="2588"/>
              </a:lnSpc>
              <a:buNone/>
            </a:pPr>
            <a:r>
              <a:rPr lang="en-US" sz="1725" dirty="0">
                <a:solidFill>
                  <a:srgbClr val="E0E0E0"/>
                </a:solidFill>
                <a:latin typeface="OpenSans-Regular" pitchFamily="34" charset="0"/>
                <a:ea typeface="OpenSans-Regular" pitchFamily="34" charset="-122"/>
                <a:cs typeface="OpenSans-Regular" pitchFamily="34" charset="-120"/>
              </a:rPr>
              <a:t>• Система TRN для безопасной посадки</a:t>
            </a:r>
            <a:pPr indent="0" marL="0">
              <a:lnSpc>
                <a:spcPts val="2588"/>
              </a:lnSpc>
              <a:buNone/>
            </a:pPr>
            <a:r>
              <a:rPr lang="en-US" sz="1725" dirty="0">
                <a:solidFill>
                  <a:srgbClr val="E0E0E0"/>
                </a:solidFill>
                <a:latin typeface="OpenSans-Regular" pitchFamily="34" charset="0"/>
                <a:ea typeface="OpenSans-Regular" pitchFamily="34" charset="-122"/>
                <a:cs typeface="OpenSans-Regular" pitchFamily="34" charset="-120"/>
              </a:rPr>
              <a:t>
</a:t>
            </a:r>
            <a:pPr indent="0" marL="0">
              <a:lnSpc>
                <a:spcPts val="2588"/>
              </a:lnSpc>
              <a:buNone/>
            </a:pPr>
            <a:r>
              <a:rPr lang="en-US" sz="1725" dirty="0">
                <a:solidFill>
                  <a:srgbClr val="E0E0E0"/>
                </a:solidFill>
                <a:latin typeface="OpenSans-Regular" pitchFamily="34" charset="0"/>
                <a:ea typeface="OpenSans-Regular" pitchFamily="34" charset="-122"/>
                <a:cs typeface="OpenSans-Regular" pitchFamily="34" charset="-120"/>
              </a:rPr>
              <a:t>• Автоматический выбор научных целей</a:t>
            </a:r>
            <a:endParaRPr lang="en-US" sz="1725" dirty="0"/>
          </a:p>
        </p:txBody>
      </p:sp>
      <p:sp>
        <p:nvSpPr>
          <p:cNvPr id="10" name="Text 6"/>
          <p:cNvSpPr/>
          <p:nvPr/>
        </p:nvSpPr>
        <p:spPr>
          <a:xfrm>
            <a:off x="838200" y="5610225"/>
            <a:ext cx="5993011" cy="657225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indent="0" marL="0">
              <a:lnSpc>
                <a:spcPts val="2588"/>
              </a:lnSpc>
              <a:buNone/>
            </a:pPr>
            <a:r>
              <a:rPr lang="en-US" sz="1725" dirty="0">
                <a:solidFill>
                  <a:srgbClr val="E0E0E0"/>
                </a:solidFill>
                <a:latin typeface="OpenSans-Regular" pitchFamily="34" charset="0"/>
                <a:ea typeface="OpenSans-Regular" pitchFamily="34" charset="-122"/>
                <a:cs typeface="OpenSans-Regular" pitchFamily="34" charset="-120"/>
              </a:rPr>
              <a:t>• Самостоятельная идентификация объектов</a:t>
            </a:r>
            <a:pPr indent="0" marL="0">
              <a:lnSpc>
                <a:spcPts val="2588"/>
              </a:lnSpc>
              <a:buNone/>
            </a:pPr>
            <a:r>
              <a:rPr lang="en-US" sz="1725" dirty="0">
                <a:solidFill>
                  <a:srgbClr val="E0E0E0"/>
                </a:solidFill>
                <a:latin typeface="OpenSans-Regular" pitchFamily="34" charset="0"/>
                <a:ea typeface="OpenSans-Regular" pitchFamily="34" charset="-122"/>
                <a:cs typeface="OpenSans-Regular" pitchFamily="34" charset="-120"/>
              </a:rPr>
              <a:t>
</a:t>
            </a:r>
            <a:pPr indent="0" marL="0">
              <a:lnSpc>
                <a:spcPts val="2588"/>
              </a:lnSpc>
              <a:buNone/>
            </a:pPr>
            <a:r>
              <a:rPr lang="en-US" sz="1725" dirty="0">
                <a:solidFill>
                  <a:srgbClr val="E0E0E0"/>
                </a:solidFill>
                <a:latin typeface="OpenSans-Regular" pitchFamily="34" charset="0"/>
                <a:ea typeface="OpenSans-Regular" pitchFamily="34" charset="-122"/>
                <a:cs typeface="OpenSans-Regular" pitchFamily="34" charset="-120"/>
              </a:rPr>
              <a:t>• Повышение эффективности миссий</a:t>
            </a:r>
            <a:endParaRPr lang="en-US" sz="1725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0086" y="1645890"/>
            <a:ext cx="4437757" cy="4169569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14375" y="466725"/>
            <a:ext cx="16916400" cy="4762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indent="0" marL="0">
              <a:lnSpc>
                <a:spcPts val="3750"/>
              </a:lnSpc>
              <a:buNone/>
            </a:pPr>
            <a:r>
              <a:rPr lang="en-US" sz="3000" b="1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Управление спутниковыми группировками</a:t>
            </a:r>
            <a:endParaRPr lang="en-US" sz="3000" dirty="0"/>
          </a:p>
        </p:txBody>
      </p:sp>
      <p:sp>
        <p:nvSpPr>
          <p:cNvPr id="5" name="Text 1"/>
          <p:cNvSpPr/>
          <p:nvPr/>
        </p:nvSpPr>
        <p:spPr>
          <a:xfrm>
            <a:off x="714375" y="1028700"/>
            <a:ext cx="11830050" cy="26283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indent="0" marL="0">
              <a:lnSpc>
                <a:spcPts val="2070"/>
              </a:lnSpc>
              <a:buNone/>
            </a:pPr>
            <a:r>
              <a:rPr lang="en-US" sz="1725" dirty="0">
                <a:solidFill>
                  <a:srgbClr val="FFFFFF"/>
                </a:solidFill>
                <a:latin typeface="OpenSans-Regular" pitchFamily="34" charset="0"/>
                <a:ea typeface="OpenSans-Regular" pitchFamily="34" charset="-122"/>
                <a:cs typeface="OpenSans-Regular" pitchFamily="34" charset="-120"/>
              </a:rPr>
              <a:t>ИИ как координатор космических мега-созвездий</a:t>
            </a:r>
            <a:endParaRPr lang="en-US" sz="1725" dirty="0"/>
          </a:p>
        </p:txBody>
      </p:sp>
      <p:sp>
        <p:nvSpPr>
          <p:cNvPr id="6" name="Text 2"/>
          <p:cNvSpPr/>
          <p:nvPr/>
        </p:nvSpPr>
        <p:spPr>
          <a:xfrm>
            <a:off x="962025" y="5438775"/>
            <a:ext cx="4080510" cy="24006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indent="0" marL="0">
              <a:lnSpc>
                <a:spcPts val="1890"/>
              </a:lnSpc>
              <a:buNone/>
            </a:pPr>
            <a:r>
              <a:rPr lang="en-US" sz="1575" b="1" dirty="0">
                <a:solidFill>
                  <a:srgbClr val="5FC8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Пример применения</a:t>
            </a:r>
            <a:endParaRPr lang="en-US" sz="1575" dirty="0"/>
          </a:p>
        </p:txBody>
      </p:sp>
      <p:sp>
        <p:nvSpPr>
          <p:cNvPr id="7" name="Text 3"/>
          <p:cNvSpPr/>
          <p:nvPr/>
        </p:nvSpPr>
        <p:spPr>
          <a:xfrm>
            <a:off x="962025" y="1733550"/>
            <a:ext cx="4469130" cy="26283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indent="0" marL="0">
              <a:lnSpc>
                <a:spcPts val="2070"/>
              </a:lnSpc>
              <a:buNone/>
            </a:pPr>
            <a:r>
              <a:rPr lang="en-US" sz="1725" b="1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Оптимизация орбит</a:t>
            </a:r>
            <a:endParaRPr lang="en-US" sz="1725" dirty="0"/>
          </a:p>
        </p:txBody>
      </p:sp>
      <p:sp>
        <p:nvSpPr>
          <p:cNvPr id="8" name="Text 4"/>
          <p:cNvSpPr/>
          <p:nvPr/>
        </p:nvSpPr>
        <p:spPr>
          <a:xfrm>
            <a:off x="962025" y="3209925"/>
            <a:ext cx="7098030" cy="26283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indent="0" marL="0">
              <a:lnSpc>
                <a:spcPts val="2070"/>
              </a:lnSpc>
              <a:buNone/>
            </a:pPr>
            <a:r>
              <a:rPr lang="en-US" sz="1725" b="1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Предотвращение столкновений</a:t>
            </a:r>
            <a:endParaRPr lang="en-US" sz="1725" dirty="0"/>
          </a:p>
        </p:txBody>
      </p:sp>
      <p:sp>
        <p:nvSpPr>
          <p:cNvPr id="9" name="Text 5"/>
          <p:cNvSpPr/>
          <p:nvPr/>
        </p:nvSpPr>
        <p:spPr>
          <a:xfrm>
            <a:off x="962025" y="4210050"/>
            <a:ext cx="9201150" cy="26283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indent="0" marL="0">
              <a:lnSpc>
                <a:spcPts val="2070"/>
              </a:lnSpc>
              <a:buNone/>
            </a:pPr>
            <a:r>
              <a:rPr lang="en-US" sz="1725" b="1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Динамическое распределение ресурсов</a:t>
            </a:r>
            <a:endParaRPr lang="en-US" sz="1725" dirty="0"/>
          </a:p>
        </p:txBody>
      </p:sp>
      <p:sp>
        <p:nvSpPr>
          <p:cNvPr id="10" name="Text 6"/>
          <p:cNvSpPr/>
          <p:nvPr/>
        </p:nvSpPr>
        <p:spPr>
          <a:xfrm>
            <a:off x="962025" y="5762625"/>
            <a:ext cx="6778823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indent="0" marL="0">
              <a:lnSpc>
                <a:spcPts val="1688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OpenSans-Regular" pitchFamily="34" charset="0"/>
                <a:ea typeface="OpenSans-Regular" pitchFamily="34" charset="-122"/>
                <a:cs typeface="OpenSans-Regular" pitchFamily="34" charset="-120"/>
              </a:rPr>
              <a:t>Starlink: более 5000 спутников координируются ИИ-алгоритмами</a:t>
            </a:r>
            <a:pPr indent="0" marL="0">
              <a:lnSpc>
                <a:spcPts val="1688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OpenSans-Regular" pitchFamily="34" charset="0"/>
                <a:ea typeface="OpenSans-Regular" pitchFamily="34" charset="-122"/>
                <a:cs typeface="OpenSans-Regular" pitchFamily="34" charset="-120"/>
              </a:rPr>
              <a:t>
</a:t>
            </a:r>
            <a:pPr indent="0" marL="0">
              <a:lnSpc>
                <a:spcPts val="1688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OpenSans-Regular" pitchFamily="34" charset="0"/>
                <a:ea typeface="OpenSans-Regular" pitchFamily="34" charset="-122"/>
                <a:cs typeface="OpenSans-Regular" pitchFamily="34" charset="-120"/>
              </a:rPr>
              <a:t>для обеспечения глобального интернет-покрытия</a:t>
            </a:r>
            <a:endParaRPr lang="en-US" sz="1350" dirty="0"/>
          </a:p>
        </p:txBody>
      </p:sp>
      <p:sp>
        <p:nvSpPr>
          <p:cNvPr id="11" name="Text 7"/>
          <p:cNvSpPr/>
          <p:nvPr/>
        </p:nvSpPr>
        <p:spPr>
          <a:xfrm>
            <a:off x="1200150" y="2066925"/>
            <a:ext cx="5961608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indent="0" marL="0">
              <a:lnSpc>
                <a:spcPts val="1688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OpenSans-Regular" pitchFamily="34" charset="0"/>
                <a:ea typeface="OpenSans-Regular" pitchFamily="34" charset="-122"/>
                <a:cs typeface="OpenSans-Regular" pitchFamily="34" charset="-120"/>
              </a:rPr>
              <a:t>• Алгоритмы ИИ постоянно корректируют траектории для</a:t>
            </a:r>
            <a:pPr indent="0" marL="0">
              <a:lnSpc>
                <a:spcPts val="1688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OpenSans-Regular" pitchFamily="34" charset="0"/>
                <a:ea typeface="OpenSans-Regular" pitchFamily="34" charset="-122"/>
                <a:cs typeface="OpenSans-Regular" pitchFamily="34" charset="-120"/>
              </a:rPr>
              <a:t>
</a:t>
            </a:r>
            <a:pPr indent="0" marL="0">
              <a:lnSpc>
                <a:spcPts val="1688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OpenSans-Regular" pitchFamily="34" charset="0"/>
                <a:ea typeface="OpenSans-Regular" pitchFamily="34" charset="-122"/>
                <a:cs typeface="OpenSans-Regular" pitchFamily="34" charset="-120"/>
              </a:rPr>
              <a:t>поддержания оптимального покрытия</a:t>
            </a:r>
            <a:endParaRPr lang="en-US" sz="1350" dirty="0"/>
          </a:p>
        </p:txBody>
      </p:sp>
      <p:sp>
        <p:nvSpPr>
          <p:cNvPr id="12" name="Text 8"/>
          <p:cNvSpPr/>
          <p:nvPr/>
        </p:nvSpPr>
        <p:spPr>
          <a:xfrm>
            <a:off x="1200150" y="2590800"/>
            <a:ext cx="5877818" cy="4048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indent="0" marL="0">
              <a:lnSpc>
                <a:spcPts val="1594"/>
              </a:lnSpc>
              <a:buNone/>
            </a:pPr>
            <a:r>
              <a:rPr lang="en-US" sz="1275" dirty="0">
                <a:solidFill>
                  <a:srgbClr val="FFFFFF"/>
                </a:solidFill>
                <a:latin typeface="OpenSans-Regular" pitchFamily="34" charset="0"/>
                <a:ea typeface="OpenSans-Regular" pitchFamily="34" charset="-122"/>
                <a:cs typeface="OpenSans-Regular" pitchFamily="34" charset="-120"/>
              </a:rPr>
              <a:t>• Минимизация расхода топлива через интеллектуальное</a:t>
            </a:r>
            <a:pPr indent="0" marL="0">
              <a:lnSpc>
                <a:spcPts val="1594"/>
              </a:lnSpc>
              <a:buNone/>
            </a:pPr>
            <a:r>
              <a:rPr lang="en-US" sz="1275" dirty="0">
                <a:solidFill>
                  <a:srgbClr val="FFFFFF"/>
                </a:solidFill>
                <a:latin typeface="OpenSans-Regular" pitchFamily="34" charset="0"/>
                <a:ea typeface="OpenSans-Regular" pitchFamily="34" charset="-122"/>
                <a:cs typeface="OpenSans-Regular" pitchFamily="34" charset="-120"/>
              </a:rPr>
              <a:t>
</a:t>
            </a:r>
            <a:pPr indent="0" marL="0">
              <a:lnSpc>
                <a:spcPts val="1594"/>
              </a:lnSpc>
              <a:buNone/>
            </a:pPr>
            <a:r>
              <a:rPr lang="en-US" sz="1275" dirty="0">
                <a:solidFill>
                  <a:srgbClr val="FFFFFF"/>
                </a:solidFill>
                <a:latin typeface="OpenSans-Regular" pitchFamily="34" charset="0"/>
                <a:ea typeface="OpenSans-Regular" pitchFamily="34" charset="-122"/>
                <a:cs typeface="OpenSans-Regular" pitchFamily="34" charset="-120"/>
              </a:rPr>
              <a:t>планирование маневров</a:t>
            </a:r>
            <a:endParaRPr lang="en-US" sz="1275" dirty="0"/>
          </a:p>
        </p:txBody>
      </p:sp>
      <p:sp>
        <p:nvSpPr>
          <p:cNvPr id="13" name="Text 9"/>
          <p:cNvSpPr/>
          <p:nvPr/>
        </p:nvSpPr>
        <p:spPr>
          <a:xfrm>
            <a:off x="1200150" y="3524250"/>
            <a:ext cx="5961608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indent="0" marL="0">
              <a:lnSpc>
                <a:spcPts val="1688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OpenSans-Regular" pitchFamily="34" charset="0"/>
                <a:ea typeface="OpenSans-Regular" pitchFamily="34" charset="-122"/>
                <a:cs typeface="OpenSans-Regular" pitchFamily="34" charset="-120"/>
              </a:rPr>
              <a:t>• Автономные расчеты и выполнение маневров уклонения</a:t>
            </a:r>
            <a:pPr indent="0" marL="0">
              <a:lnSpc>
                <a:spcPts val="1688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OpenSans-Regular" pitchFamily="34" charset="0"/>
                <a:ea typeface="OpenSans-Regular" pitchFamily="34" charset="-122"/>
                <a:cs typeface="OpenSans-Regular" pitchFamily="34" charset="-120"/>
              </a:rPr>
              <a:t>
</a:t>
            </a:r>
            <a:pPr indent="0" marL="0">
              <a:lnSpc>
                <a:spcPts val="1688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OpenSans-Regular" pitchFamily="34" charset="0"/>
                <a:ea typeface="OpenSans-Regular" pitchFamily="34" charset="-122"/>
                <a:cs typeface="OpenSans-Regular" pitchFamily="34" charset="-120"/>
              </a:rPr>
              <a:t>• Мониторинг космического мусора в реальном времени</a:t>
            </a:r>
            <a:endParaRPr lang="en-US" sz="1350" dirty="0"/>
          </a:p>
        </p:txBody>
      </p:sp>
      <p:sp>
        <p:nvSpPr>
          <p:cNvPr id="14" name="Text 10"/>
          <p:cNvSpPr/>
          <p:nvPr/>
        </p:nvSpPr>
        <p:spPr>
          <a:xfrm>
            <a:off x="1200150" y="4514850"/>
            <a:ext cx="6401693" cy="404813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indent="0" marL="0">
              <a:lnSpc>
                <a:spcPts val="1594"/>
              </a:lnSpc>
              <a:buNone/>
            </a:pPr>
            <a:r>
              <a:rPr lang="en-US" sz="1275" dirty="0">
                <a:solidFill>
                  <a:srgbClr val="FFFFFF"/>
                </a:solidFill>
                <a:latin typeface="OpenSans-Regular" pitchFamily="34" charset="0"/>
                <a:ea typeface="OpenSans-Regular" pitchFamily="34" charset="-122"/>
                <a:cs typeface="OpenSans-Regular" pitchFamily="34" charset="-120"/>
              </a:rPr>
              <a:t>• Адаптивное распределение пропускной способности сети</a:t>
            </a:r>
            <a:pPr indent="0" marL="0">
              <a:lnSpc>
                <a:spcPts val="1594"/>
              </a:lnSpc>
              <a:buNone/>
            </a:pPr>
            <a:r>
              <a:rPr lang="en-US" sz="1275" dirty="0">
                <a:solidFill>
                  <a:srgbClr val="FFFFFF"/>
                </a:solidFill>
                <a:latin typeface="OpenSans-Regular" pitchFamily="34" charset="0"/>
                <a:ea typeface="OpenSans-Regular" pitchFamily="34" charset="-122"/>
                <a:cs typeface="OpenSans-Regular" pitchFamily="34" charset="-120"/>
              </a:rPr>
              <a:t>
</a:t>
            </a:r>
            <a:pPr indent="0" marL="0">
              <a:lnSpc>
                <a:spcPts val="1594"/>
              </a:lnSpc>
              <a:buNone/>
            </a:pPr>
            <a:r>
              <a:rPr lang="en-US" sz="1275" dirty="0">
                <a:solidFill>
                  <a:srgbClr val="FFFFFF"/>
                </a:solidFill>
                <a:latin typeface="OpenSans-Regular" pitchFamily="34" charset="0"/>
                <a:ea typeface="OpenSans-Regular" pitchFamily="34" charset="-122"/>
                <a:cs typeface="OpenSans-Regular" pitchFamily="34" charset="-120"/>
              </a:rPr>
              <a:t>• Интеллектуальная балансировка нагрузки между спутниками</a:t>
            </a:r>
            <a:endParaRPr lang="en-US" sz="1275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2026-02-28T19:49:29Z</dcterms:created>
  <dcterms:modified xsi:type="dcterms:W3CDTF">2026-02-28T19:49:29Z</dcterms:modified>
</cp:coreProperties>
</file>